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9" r:id="rId4"/>
    <p:sldMasterId id="2147483701" r:id="rId5"/>
    <p:sldMasterId id="2147483713" r:id="rId6"/>
  </p:sldMasterIdLst>
  <p:notesMasterIdLst>
    <p:notesMasterId r:id="rId76"/>
  </p:notesMasterIdLst>
  <p:sldIdLst>
    <p:sldId id="256" r:id="rId7"/>
    <p:sldId id="285" r:id="rId8"/>
    <p:sldId id="373" r:id="rId9"/>
    <p:sldId id="433" r:id="rId10"/>
    <p:sldId id="429" r:id="rId11"/>
    <p:sldId id="430" r:id="rId12"/>
    <p:sldId id="371" r:id="rId13"/>
    <p:sldId id="370" r:id="rId14"/>
    <p:sldId id="390" r:id="rId15"/>
    <p:sldId id="372" r:id="rId16"/>
    <p:sldId id="400" r:id="rId17"/>
    <p:sldId id="392" r:id="rId18"/>
    <p:sldId id="393" r:id="rId19"/>
    <p:sldId id="395" r:id="rId20"/>
    <p:sldId id="396" r:id="rId21"/>
    <p:sldId id="397" r:id="rId22"/>
    <p:sldId id="398" r:id="rId23"/>
    <p:sldId id="257" r:id="rId24"/>
    <p:sldId id="334" r:id="rId25"/>
    <p:sldId id="335" r:id="rId26"/>
    <p:sldId id="336" r:id="rId27"/>
    <p:sldId id="337" r:id="rId28"/>
    <p:sldId id="339" r:id="rId29"/>
    <p:sldId id="407" r:id="rId30"/>
    <p:sldId id="338" r:id="rId31"/>
    <p:sldId id="435" r:id="rId32"/>
    <p:sldId id="340" r:id="rId33"/>
    <p:sldId id="342" r:id="rId34"/>
    <p:sldId id="354" r:id="rId35"/>
    <p:sldId id="355" r:id="rId36"/>
    <p:sldId id="406" r:id="rId37"/>
    <p:sldId id="411" r:id="rId38"/>
    <p:sldId id="409" r:id="rId39"/>
    <p:sldId id="276" r:id="rId40"/>
    <p:sldId id="277" r:id="rId41"/>
    <p:sldId id="278" r:id="rId42"/>
    <p:sldId id="279" r:id="rId43"/>
    <p:sldId id="436" r:id="rId44"/>
    <p:sldId id="437" r:id="rId45"/>
    <p:sldId id="280" r:id="rId46"/>
    <p:sldId id="321" r:id="rId47"/>
    <p:sldId id="322" r:id="rId48"/>
    <p:sldId id="309" r:id="rId49"/>
    <p:sldId id="310" r:id="rId50"/>
    <p:sldId id="439" r:id="rId51"/>
    <p:sldId id="315" r:id="rId52"/>
    <p:sldId id="312" r:id="rId53"/>
    <p:sldId id="313" r:id="rId54"/>
    <p:sldId id="453" r:id="rId55"/>
    <p:sldId id="438" r:id="rId56"/>
    <p:sldId id="423" r:id="rId57"/>
    <p:sldId id="424" r:id="rId58"/>
    <p:sldId id="425" r:id="rId59"/>
    <p:sldId id="426" r:id="rId60"/>
    <p:sldId id="427" r:id="rId61"/>
    <p:sldId id="300" r:id="rId62"/>
    <p:sldId id="431" r:id="rId63"/>
    <p:sldId id="428" r:id="rId64"/>
    <p:sldId id="444" r:id="rId65"/>
    <p:sldId id="446" r:id="rId66"/>
    <p:sldId id="447" r:id="rId67"/>
    <p:sldId id="361" r:id="rId68"/>
    <p:sldId id="359" r:id="rId69"/>
    <p:sldId id="450" r:id="rId70"/>
    <p:sldId id="385" r:id="rId71"/>
    <p:sldId id="448" r:id="rId72"/>
    <p:sldId id="449" r:id="rId73"/>
    <p:sldId id="442" r:id="rId74"/>
    <p:sldId id="421" r:id="rId7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iel Frisch" initials="MF" lastIdx="1" clrIdx="0"/>
  <p:cmAuthor id="2" name="Muriel Frisch Cerep" initials="MF" lastIdx="0" clrIdx="1">
    <p:extLst>
      <p:ext uri="{19B8F6BF-5375-455C-9EA6-DF929625EA0E}">
        <p15:presenceInfo xmlns:p15="http://schemas.microsoft.com/office/powerpoint/2012/main" userId="Muriel Frisch Cere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37" autoAdjust="0"/>
  </p:normalViewPr>
  <p:slideViewPr>
    <p:cSldViewPr snapToGrid="0">
      <p:cViewPr varScale="1">
        <p:scale>
          <a:sx n="113" d="100"/>
          <a:sy n="113" d="100"/>
        </p:scale>
        <p:origin x="504"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D3DC6-C104-4FB0-98EF-B2DE7213159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C77670B5-8054-4457-A6C8-9D18325218DD}">
      <dgm:prSet phldrT="[Texte]"/>
      <dgm:spPr>
        <a:solidFill>
          <a:srgbClr val="C9871B"/>
        </a:solidFill>
      </dgm:spPr>
      <dgm:t>
        <a:bodyPr/>
        <a:lstStyle/>
        <a:p>
          <a:r>
            <a:rPr lang="fr-FR" b="1" dirty="0"/>
            <a:t>65 enseignants-chercheurs</a:t>
          </a:r>
        </a:p>
      </dgm:t>
    </dgm:pt>
    <dgm:pt modelId="{55891F45-90CC-4549-A181-110AAB080875}" type="parTrans" cxnId="{1D7AC31F-4967-4A02-9CA7-89389441D3AC}">
      <dgm:prSet/>
      <dgm:spPr/>
      <dgm:t>
        <a:bodyPr/>
        <a:lstStyle/>
        <a:p>
          <a:endParaRPr lang="fr-FR" b="1"/>
        </a:p>
      </dgm:t>
    </dgm:pt>
    <dgm:pt modelId="{B174DF52-A45E-4793-826A-ADED60786926}" type="sibTrans" cxnId="{1D7AC31F-4967-4A02-9CA7-89389441D3AC}">
      <dgm:prSet/>
      <dgm:spPr>
        <a:solidFill>
          <a:srgbClr val="ECBD70"/>
        </a:solidFill>
        <a:ln>
          <a:solidFill>
            <a:srgbClr val="ECBD70"/>
          </a:solidFill>
        </a:ln>
      </dgm:spPr>
      <dgm:t>
        <a:bodyPr/>
        <a:lstStyle/>
        <a:p>
          <a:endParaRPr lang="fr-FR" b="1"/>
        </a:p>
      </dgm:t>
    </dgm:pt>
    <dgm:pt modelId="{2B4B31DD-C0D9-46E1-8ACF-6530FE0C2591}">
      <dgm:prSet phldrT="[Texte]"/>
      <dgm:spPr>
        <a:solidFill>
          <a:srgbClr val="C9871B"/>
        </a:solidFill>
      </dgm:spPr>
      <dgm:t>
        <a:bodyPr/>
        <a:lstStyle/>
        <a:p>
          <a:r>
            <a:rPr lang="fr-FR" b="1" dirty="0">
              <a:solidFill>
                <a:schemeClr val="bg1"/>
              </a:solidFill>
            </a:rPr>
            <a:t>46</a:t>
          </a:r>
          <a:r>
            <a:rPr lang="fr-FR" b="1" dirty="0"/>
            <a:t> praticiens</a:t>
          </a:r>
        </a:p>
      </dgm:t>
    </dgm:pt>
    <dgm:pt modelId="{B0754F9A-5568-4737-82C6-3134E5B75D42}" type="parTrans" cxnId="{544BC638-5DF2-4ED5-9152-CAAAF5534921}">
      <dgm:prSet/>
      <dgm:spPr/>
      <dgm:t>
        <a:bodyPr/>
        <a:lstStyle/>
        <a:p>
          <a:endParaRPr lang="fr-FR" b="1"/>
        </a:p>
      </dgm:t>
    </dgm:pt>
    <dgm:pt modelId="{A3104AC1-715F-4136-A41E-180A98B5A138}" type="sibTrans" cxnId="{544BC638-5DF2-4ED5-9152-CAAAF5534921}">
      <dgm:prSet/>
      <dgm:spPr>
        <a:solidFill>
          <a:srgbClr val="ECBD70"/>
        </a:solidFill>
        <a:ln>
          <a:solidFill>
            <a:srgbClr val="ECBD70"/>
          </a:solidFill>
        </a:ln>
      </dgm:spPr>
      <dgm:t>
        <a:bodyPr/>
        <a:lstStyle/>
        <a:p>
          <a:endParaRPr lang="fr-FR" b="1"/>
        </a:p>
      </dgm:t>
    </dgm:pt>
    <dgm:pt modelId="{B9225555-CB92-4485-AFFD-439C7770EBC2}">
      <dgm:prSet phldrT="[Texte]"/>
      <dgm:spPr>
        <a:solidFill>
          <a:srgbClr val="764F10"/>
        </a:solidFill>
      </dgm:spPr>
      <dgm:t>
        <a:bodyPr/>
        <a:lstStyle/>
        <a:p>
          <a:r>
            <a:rPr lang="fr-FR" b="1" dirty="0"/>
            <a:t>91</a:t>
          </a:r>
        </a:p>
        <a:p>
          <a:r>
            <a:rPr lang="fr-FR" b="1" dirty="0"/>
            <a:t>publications</a:t>
          </a:r>
        </a:p>
      </dgm:t>
    </dgm:pt>
    <dgm:pt modelId="{C7F1A9A8-8868-48EB-9F9B-E3E813B3A352}" type="parTrans" cxnId="{BDC8DA49-10DA-4B46-96D4-3A6050A571F8}">
      <dgm:prSet/>
      <dgm:spPr/>
      <dgm:t>
        <a:bodyPr/>
        <a:lstStyle/>
        <a:p>
          <a:endParaRPr lang="fr-FR" b="1"/>
        </a:p>
      </dgm:t>
    </dgm:pt>
    <dgm:pt modelId="{CF9915D4-0103-487F-9F87-CD958F7994D7}" type="sibTrans" cxnId="{BDC8DA49-10DA-4B46-96D4-3A6050A571F8}">
      <dgm:prSet/>
      <dgm:spPr>
        <a:solidFill>
          <a:srgbClr val="ECBD70"/>
        </a:solidFill>
        <a:ln>
          <a:solidFill>
            <a:srgbClr val="ECBD70"/>
          </a:solidFill>
        </a:ln>
      </dgm:spPr>
      <dgm:t>
        <a:bodyPr/>
        <a:lstStyle/>
        <a:p>
          <a:endParaRPr lang="fr-FR" b="1"/>
        </a:p>
      </dgm:t>
    </dgm:pt>
    <dgm:pt modelId="{C4732388-A821-485A-8697-9BA202B42557}">
      <dgm:prSet phldrT="[Texte]"/>
      <dgm:spPr>
        <a:solidFill>
          <a:srgbClr val="C9871B"/>
        </a:solidFill>
      </dgm:spPr>
      <dgm:t>
        <a:bodyPr/>
        <a:lstStyle/>
        <a:p>
          <a:r>
            <a:rPr lang="fr-FR" b="1" dirty="0"/>
            <a:t>23</a:t>
          </a:r>
        </a:p>
        <a:p>
          <a:r>
            <a:rPr lang="fr-FR" b="1" dirty="0"/>
            <a:t>doctorants</a:t>
          </a:r>
        </a:p>
      </dgm:t>
    </dgm:pt>
    <dgm:pt modelId="{31FE1367-C9A6-40AA-8618-7460B0865ED6}" type="parTrans" cxnId="{A0E83254-1F60-4CE2-90F8-8C9B43F7069E}">
      <dgm:prSet/>
      <dgm:spPr/>
      <dgm:t>
        <a:bodyPr/>
        <a:lstStyle/>
        <a:p>
          <a:endParaRPr lang="fr-FR" b="1"/>
        </a:p>
      </dgm:t>
    </dgm:pt>
    <dgm:pt modelId="{89A12DF4-81A3-4AB7-B219-311CDE7A4280}" type="sibTrans" cxnId="{A0E83254-1F60-4CE2-90F8-8C9B43F7069E}">
      <dgm:prSet/>
      <dgm:spPr>
        <a:solidFill>
          <a:srgbClr val="ECBD70"/>
        </a:solidFill>
        <a:ln>
          <a:solidFill>
            <a:srgbClr val="ECBD70"/>
          </a:solidFill>
        </a:ln>
      </dgm:spPr>
      <dgm:t>
        <a:bodyPr/>
        <a:lstStyle/>
        <a:p>
          <a:endParaRPr lang="fr-FR" b="1"/>
        </a:p>
      </dgm:t>
    </dgm:pt>
    <dgm:pt modelId="{D72EB35F-70AC-462F-96DA-7055B8BA2594}">
      <dgm:prSet phldrT="[Texte]"/>
      <dgm:spPr>
        <a:solidFill>
          <a:srgbClr val="C9871B"/>
        </a:solidFill>
      </dgm:spPr>
      <dgm:t>
        <a:bodyPr/>
        <a:lstStyle/>
        <a:p>
          <a:endParaRPr lang="fr-FR" b="1" dirty="0"/>
        </a:p>
      </dgm:t>
    </dgm:pt>
    <dgm:pt modelId="{4B40BA01-4FB2-4FAA-874D-078E26A80F59}" type="parTrans" cxnId="{0FED291A-727C-4499-978D-D1D39DA11BB4}">
      <dgm:prSet/>
      <dgm:spPr/>
      <dgm:t>
        <a:bodyPr/>
        <a:lstStyle/>
        <a:p>
          <a:endParaRPr lang="fr-FR" b="1"/>
        </a:p>
      </dgm:t>
    </dgm:pt>
    <dgm:pt modelId="{5F022492-CCCC-48F3-935D-7B5648ECFA83}" type="sibTrans" cxnId="{0FED291A-727C-4499-978D-D1D39DA11BB4}">
      <dgm:prSet/>
      <dgm:spPr>
        <a:solidFill>
          <a:srgbClr val="ECBD70"/>
        </a:solidFill>
        <a:ln>
          <a:solidFill>
            <a:srgbClr val="ECBD70"/>
          </a:solidFill>
        </a:ln>
      </dgm:spPr>
      <dgm:t>
        <a:bodyPr/>
        <a:lstStyle/>
        <a:p>
          <a:endParaRPr lang="fr-FR" b="1"/>
        </a:p>
      </dgm:t>
    </dgm:pt>
    <dgm:pt modelId="{698CC2D9-64DA-4FBA-AEF4-EE2BDC00A77D}">
      <dgm:prSet phldrT="[Texte]"/>
      <dgm:spPr>
        <a:solidFill>
          <a:srgbClr val="764F10"/>
        </a:solidFill>
      </dgm:spPr>
      <dgm:t>
        <a:bodyPr/>
        <a:lstStyle/>
        <a:p>
          <a:r>
            <a:rPr lang="fr-FR" b="1" dirty="0"/>
            <a:t>23</a:t>
          </a:r>
        </a:p>
        <a:p>
          <a:r>
            <a:rPr lang="fr-FR" b="1" dirty="0"/>
            <a:t>laboratoires</a:t>
          </a:r>
        </a:p>
      </dgm:t>
    </dgm:pt>
    <dgm:pt modelId="{806DC7A9-6AC2-42ED-95DB-DDA265AE9007}" type="parTrans" cxnId="{1F720E0B-3782-4E72-B988-D4143B277926}">
      <dgm:prSet/>
      <dgm:spPr/>
      <dgm:t>
        <a:bodyPr/>
        <a:lstStyle/>
        <a:p>
          <a:endParaRPr lang="fr-FR"/>
        </a:p>
      </dgm:t>
    </dgm:pt>
    <dgm:pt modelId="{E4DEC76E-A665-4D25-9A88-048F9AF9F36D}" type="sibTrans" cxnId="{1F720E0B-3782-4E72-B988-D4143B277926}">
      <dgm:prSet/>
      <dgm:spPr>
        <a:solidFill>
          <a:srgbClr val="ECBD70"/>
        </a:solidFill>
      </dgm:spPr>
      <dgm:t>
        <a:bodyPr/>
        <a:lstStyle/>
        <a:p>
          <a:endParaRPr lang="fr-FR"/>
        </a:p>
      </dgm:t>
    </dgm:pt>
    <dgm:pt modelId="{77B7D5D4-BDAB-4FD6-8565-9CD6020B4E3E}">
      <dgm:prSet phldrT="[Texte]"/>
      <dgm:spPr>
        <a:solidFill>
          <a:srgbClr val="C9871B"/>
        </a:solidFill>
      </dgm:spPr>
      <dgm:t>
        <a:bodyPr/>
        <a:lstStyle/>
        <a:p>
          <a:r>
            <a:rPr lang="fr-FR" b="1" dirty="0"/>
            <a:t>9</a:t>
          </a:r>
        </a:p>
        <a:p>
          <a:r>
            <a:rPr lang="fr-FR" b="1" dirty="0"/>
            <a:t>Docteurs</a:t>
          </a:r>
        </a:p>
        <a:p>
          <a:endParaRPr lang="fr-FR" b="1" dirty="0"/>
        </a:p>
      </dgm:t>
    </dgm:pt>
    <dgm:pt modelId="{A35DAF55-1829-49DA-92D7-8855CB4D6B43}" type="parTrans" cxnId="{E7B4B55B-4C23-4075-9839-BB43C4AE7CF9}">
      <dgm:prSet/>
      <dgm:spPr/>
      <dgm:t>
        <a:bodyPr/>
        <a:lstStyle/>
        <a:p>
          <a:endParaRPr lang="fr-FR"/>
        </a:p>
      </dgm:t>
    </dgm:pt>
    <dgm:pt modelId="{6AC28FCD-C991-4BF4-8468-2C1B2A52CC7D}" type="sibTrans" cxnId="{E7B4B55B-4C23-4075-9839-BB43C4AE7CF9}">
      <dgm:prSet/>
      <dgm:spPr>
        <a:solidFill>
          <a:srgbClr val="ECBD70"/>
        </a:solidFill>
      </dgm:spPr>
      <dgm:t>
        <a:bodyPr/>
        <a:lstStyle/>
        <a:p>
          <a:endParaRPr lang="fr-FR"/>
        </a:p>
      </dgm:t>
    </dgm:pt>
    <dgm:pt modelId="{604AD707-FA76-4DC8-8B83-959293D6E913}" type="pres">
      <dgm:prSet presAssocID="{719D3DC6-C104-4FB0-98EF-B2DE7213159C}" presName="cycle" presStyleCnt="0">
        <dgm:presLayoutVars>
          <dgm:dir/>
          <dgm:resizeHandles val="exact"/>
        </dgm:presLayoutVars>
      </dgm:prSet>
      <dgm:spPr/>
    </dgm:pt>
    <dgm:pt modelId="{1947D5D8-AD8D-43D9-99AF-26BA45364121}" type="pres">
      <dgm:prSet presAssocID="{C77670B5-8054-4457-A6C8-9D18325218DD}" presName="node" presStyleLbl="node1" presStyleIdx="0" presStyleCnt="7" custRadScaleRad="100030" custRadScaleInc="3927">
        <dgm:presLayoutVars>
          <dgm:bulletEnabled val="1"/>
        </dgm:presLayoutVars>
      </dgm:prSet>
      <dgm:spPr/>
    </dgm:pt>
    <dgm:pt modelId="{128E66B9-626E-4C37-A985-713D92D24C68}" type="pres">
      <dgm:prSet presAssocID="{B174DF52-A45E-4793-826A-ADED60786926}" presName="sibTrans" presStyleLbl="sibTrans2D1" presStyleIdx="0" presStyleCnt="7" custLinFactY="-3971" custLinFactNeighborX="51616" custLinFactNeighborY="-100000"/>
      <dgm:spPr/>
    </dgm:pt>
    <dgm:pt modelId="{5B3F90D5-B75B-4E2A-B6CF-1B776167CF6E}" type="pres">
      <dgm:prSet presAssocID="{B174DF52-A45E-4793-826A-ADED60786926}" presName="connectorText" presStyleLbl="sibTrans2D1" presStyleIdx="0" presStyleCnt="7"/>
      <dgm:spPr/>
    </dgm:pt>
    <dgm:pt modelId="{95A8D763-E6D1-4DDD-9B10-D49ACF7C6D34}" type="pres">
      <dgm:prSet presAssocID="{2B4B31DD-C0D9-46E1-8ACF-6530FE0C2591}" presName="node" presStyleLbl="node1" presStyleIdx="1" presStyleCnt="7" custScaleY="97879" custRadScaleRad="119299" custRadScaleInc="17986">
        <dgm:presLayoutVars>
          <dgm:bulletEnabled val="1"/>
        </dgm:presLayoutVars>
      </dgm:prSet>
      <dgm:spPr/>
    </dgm:pt>
    <dgm:pt modelId="{DC396606-87E0-431A-9AE0-AD295A49EDA3}" type="pres">
      <dgm:prSet presAssocID="{A3104AC1-715F-4136-A41E-180A98B5A138}" presName="sibTrans" presStyleLbl="sibTrans2D1" presStyleIdx="1" presStyleCnt="7" custAng="0" custLinFactX="93312" custLinFactNeighborX="100000" custLinFactNeighborY="-95173"/>
      <dgm:spPr/>
    </dgm:pt>
    <dgm:pt modelId="{810A462D-3439-4B8A-BE01-F8117EF15EC9}" type="pres">
      <dgm:prSet presAssocID="{A3104AC1-715F-4136-A41E-180A98B5A138}" presName="connectorText" presStyleLbl="sibTrans2D1" presStyleIdx="1" presStyleCnt="7"/>
      <dgm:spPr/>
    </dgm:pt>
    <dgm:pt modelId="{53FD22BA-3719-4224-879D-2872285F1782}" type="pres">
      <dgm:prSet presAssocID="{B9225555-CB92-4485-AFFD-439C7770EBC2}" presName="node" presStyleLbl="node1" presStyleIdx="2" presStyleCnt="7" custRadScaleRad="144816" custRadScaleInc="-40756">
        <dgm:presLayoutVars>
          <dgm:bulletEnabled val="1"/>
        </dgm:presLayoutVars>
      </dgm:prSet>
      <dgm:spPr/>
    </dgm:pt>
    <dgm:pt modelId="{4B174963-1FEE-4004-B049-E674CB509978}" type="pres">
      <dgm:prSet presAssocID="{CF9915D4-0103-487F-9F87-CD958F7994D7}" presName="sibTrans" presStyleLbl="sibTrans2D1" presStyleIdx="2" presStyleCnt="7" custScaleX="21152" custScaleY="58112" custLinFactNeighborX="91283" custLinFactNeighborY="63799"/>
      <dgm:spPr/>
    </dgm:pt>
    <dgm:pt modelId="{29369EAB-0124-49AA-8F09-F50A717DB758}" type="pres">
      <dgm:prSet presAssocID="{CF9915D4-0103-487F-9F87-CD958F7994D7}" presName="connectorText" presStyleLbl="sibTrans2D1" presStyleIdx="2" presStyleCnt="7"/>
      <dgm:spPr/>
    </dgm:pt>
    <dgm:pt modelId="{FFB40B6A-7148-4A48-9CF0-B39FE51F8AEA}" type="pres">
      <dgm:prSet presAssocID="{C4732388-A821-485A-8697-9BA202B42557}" presName="node" presStyleLbl="node1" presStyleIdx="3" presStyleCnt="7" custRadScaleRad="87061" custRadScaleInc="158442">
        <dgm:presLayoutVars>
          <dgm:bulletEnabled val="1"/>
        </dgm:presLayoutVars>
      </dgm:prSet>
      <dgm:spPr/>
    </dgm:pt>
    <dgm:pt modelId="{3097B409-4DEA-4B96-9847-550FDCC02364}" type="pres">
      <dgm:prSet presAssocID="{89A12DF4-81A3-4AB7-B219-311CDE7A4280}" presName="sibTrans" presStyleLbl="sibTrans2D1" presStyleIdx="3" presStyleCnt="7" custFlipHor="1" custScaleX="61248" custScaleY="114343" custLinFactNeighborX="-26299" custLinFactNeighborY="-19050"/>
      <dgm:spPr/>
    </dgm:pt>
    <dgm:pt modelId="{0C787DD2-763E-469E-A945-B347F5EDD3C9}" type="pres">
      <dgm:prSet presAssocID="{89A12DF4-81A3-4AB7-B219-311CDE7A4280}" presName="connectorText" presStyleLbl="sibTrans2D1" presStyleIdx="3" presStyleCnt="7"/>
      <dgm:spPr/>
    </dgm:pt>
    <dgm:pt modelId="{03C9E42C-CA4A-4F79-BFC4-0066AEDB294D}" type="pres">
      <dgm:prSet presAssocID="{D72EB35F-70AC-462F-96DA-7055B8BA2594}" presName="node" presStyleLbl="node1" presStyleIdx="4" presStyleCnt="7" custRadScaleRad="114730" custRadScaleInc="-290096">
        <dgm:presLayoutVars>
          <dgm:bulletEnabled val="1"/>
        </dgm:presLayoutVars>
      </dgm:prSet>
      <dgm:spPr/>
    </dgm:pt>
    <dgm:pt modelId="{91C45BB6-7D08-4A0F-B3B0-11C9CB43A8E8}" type="pres">
      <dgm:prSet presAssocID="{5F022492-CCCC-48F3-935D-7B5648ECFA83}" presName="sibTrans" presStyleLbl="sibTrans2D1" presStyleIdx="4" presStyleCnt="7" custScaleX="12030" custLinFactNeighborX="-74714" custLinFactNeighborY="-32174"/>
      <dgm:spPr/>
    </dgm:pt>
    <dgm:pt modelId="{1AF93BCD-9EF6-456F-AF9E-5BF624C1E7C9}" type="pres">
      <dgm:prSet presAssocID="{5F022492-CCCC-48F3-935D-7B5648ECFA83}" presName="connectorText" presStyleLbl="sibTrans2D1" presStyleIdx="4" presStyleCnt="7"/>
      <dgm:spPr/>
    </dgm:pt>
    <dgm:pt modelId="{BCBA3A24-C88C-47B5-9A9C-94D859110FAF}" type="pres">
      <dgm:prSet presAssocID="{77B7D5D4-BDAB-4FD6-8565-9CD6020B4E3E}" presName="node" presStyleLbl="node1" presStyleIdx="5" presStyleCnt="7" custScaleY="97879" custRadScaleRad="122522" custRadScaleInc="-49477">
        <dgm:presLayoutVars>
          <dgm:bulletEnabled val="1"/>
        </dgm:presLayoutVars>
      </dgm:prSet>
      <dgm:spPr/>
    </dgm:pt>
    <dgm:pt modelId="{4046BAE4-A8B6-4FA5-A0B6-77B318659B4D}" type="pres">
      <dgm:prSet presAssocID="{6AC28FCD-C991-4BF4-8468-2C1B2A52CC7D}" presName="sibTrans" presStyleLbl="sibTrans2D1" presStyleIdx="5" presStyleCnt="7" custLinFactX="11871" custLinFactNeighborX="100000" custLinFactNeighborY="-36645"/>
      <dgm:spPr/>
    </dgm:pt>
    <dgm:pt modelId="{9E52B8F7-506C-4359-B297-DE6F3C0AC282}" type="pres">
      <dgm:prSet presAssocID="{6AC28FCD-C991-4BF4-8468-2C1B2A52CC7D}" presName="connectorText" presStyleLbl="sibTrans2D1" presStyleIdx="5" presStyleCnt="7"/>
      <dgm:spPr/>
    </dgm:pt>
    <dgm:pt modelId="{7690956B-9F61-48CF-B2C3-445D146B5508}" type="pres">
      <dgm:prSet presAssocID="{698CC2D9-64DA-4FBA-AEF4-EE2BDC00A77D}" presName="node" presStyleLbl="node1" presStyleIdx="6" presStyleCnt="7" custScaleY="97879" custRadScaleRad="122522" custRadScaleInc="-49477">
        <dgm:presLayoutVars>
          <dgm:bulletEnabled val="1"/>
        </dgm:presLayoutVars>
      </dgm:prSet>
      <dgm:spPr/>
    </dgm:pt>
    <dgm:pt modelId="{098FB0B7-547A-4AFD-B82C-F39D1721EA08}" type="pres">
      <dgm:prSet presAssocID="{E4DEC76E-A665-4D25-9A88-048F9AF9F36D}" presName="sibTrans" presStyleLbl="sibTrans2D1" presStyleIdx="6" presStyleCnt="7" custLinFactNeighborX="5888" custLinFactNeighborY="-13431"/>
      <dgm:spPr/>
    </dgm:pt>
    <dgm:pt modelId="{440EF825-2636-46BD-8A06-DCAEE60238DF}" type="pres">
      <dgm:prSet presAssocID="{E4DEC76E-A665-4D25-9A88-048F9AF9F36D}" presName="connectorText" presStyleLbl="sibTrans2D1" presStyleIdx="6" presStyleCnt="7"/>
      <dgm:spPr/>
    </dgm:pt>
  </dgm:ptLst>
  <dgm:cxnLst>
    <dgm:cxn modelId="{68C15109-6CB0-4E8D-A07F-86548C1C4684}" type="presOf" srcId="{698CC2D9-64DA-4FBA-AEF4-EE2BDC00A77D}" destId="{7690956B-9F61-48CF-B2C3-445D146B5508}" srcOrd="0" destOrd="0" presId="urn:microsoft.com/office/officeart/2005/8/layout/cycle2"/>
    <dgm:cxn modelId="{1F720E0B-3782-4E72-B988-D4143B277926}" srcId="{719D3DC6-C104-4FB0-98EF-B2DE7213159C}" destId="{698CC2D9-64DA-4FBA-AEF4-EE2BDC00A77D}" srcOrd="6" destOrd="0" parTransId="{806DC7A9-6AC2-42ED-95DB-DDA265AE9007}" sibTransId="{E4DEC76E-A665-4D25-9A88-048F9AF9F36D}"/>
    <dgm:cxn modelId="{4589840B-A2C3-4FD4-B7FC-A31792015165}" type="presOf" srcId="{A3104AC1-715F-4136-A41E-180A98B5A138}" destId="{810A462D-3439-4B8A-BE01-F8117EF15EC9}" srcOrd="1" destOrd="0" presId="urn:microsoft.com/office/officeart/2005/8/layout/cycle2"/>
    <dgm:cxn modelId="{0FED291A-727C-4499-978D-D1D39DA11BB4}" srcId="{719D3DC6-C104-4FB0-98EF-B2DE7213159C}" destId="{D72EB35F-70AC-462F-96DA-7055B8BA2594}" srcOrd="4" destOrd="0" parTransId="{4B40BA01-4FB2-4FAA-874D-078E26A80F59}" sibTransId="{5F022492-CCCC-48F3-935D-7B5648ECFA83}"/>
    <dgm:cxn modelId="{1D7AC31F-4967-4A02-9CA7-89389441D3AC}" srcId="{719D3DC6-C104-4FB0-98EF-B2DE7213159C}" destId="{C77670B5-8054-4457-A6C8-9D18325218DD}" srcOrd="0" destOrd="0" parTransId="{55891F45-90CC-4549-A181-110AAB080875}" sibTransId="{B174DF52-A45E-4793-826A-ADED60786926}"/>
    <dgm:cxn modelId="{7EAE0F20-164E-4808-85F6-07AF6EB36983}" type="presOf" srcId="{6AC28FCD-C991-4BF4-8468-2C1B2A52CC7D}" destId="{9E52B8F7-506C-4359-B297-DE6F3C0AC282}" srcOrd="1" destOrd="0" presId="urn:microsoft.com/office/officeart/2005/8/layout/cycle2"/>
    <dgm:cxn modelId="{B5424023-0914-476B-9AE2-7AB13B673C8B}" type="presOf" srcId="{5F022492-CCCC-48F3-935D-7B5648ECFA83}" destId="{91C45BB6-7D08-4A0F-B3B0-11C9CB43A8E8}" srcOrd="0" destOrd="0" presId="urn:microsoft.com/office/officeart/2005/8/layout/cycle2"/>
    <dgm:cxn modelId="{3BB57C2E-CCCD-45BC-B217-B38B3E80EEF3}" type="presOf" srcId="{E4DEC76E-A665-4D25-9A88-048F9AF9F36D}" destId="{098FB0B7-547A-4AFD-B82C-F39D1721EA08}" srcOrd="0" destOrd="0" presId="urn:microsoft.com/office/officeart/2005/8/layout/cycle2"/>
    <dgm:cxn modelId="{8106E12E-9808-4F02-8991-8E0446127057}" type="presOf" srcId="{719D3DC6-C104-4FB0-98EF-B2DE7213159C}" destId="{604AD707-FA76-4DC8-8B83-959293D6E913}" srcOrd="0" destOrd="0" presId="urn:microsoft.com/office/officeart/2005/8/layout/cycle2"/>
    <dgm:cxn modelId="{9B169C2F-4AEE-4075-BAE0-B75CA9B7A216}" type="presOf" srcId="{E4DEC76E-A665-4D25-9A88-048F9AF9F36D}" destId="{440EF825-2636-46BD-8A06-DCAEE60238DF}" srcOrd="1" destOrd="0" presId="urn:microsoft.com/office/officeart/2005/8/layout/cycle2"/>
    <dgm:cxn modelId="{B891E031-3AF9-4E81-B3D0-3CD7FA9FE1A8}" type="presOf" srcId="{CF9915D4-0103-487F-9F87-CD958F7994D7}" destId="{29369EAB-0124-49AA-8F09-F50A717DB758}" srcOrd="1" destOrd="0" presId="urn:microsoft.com/office/officeart/2005/8/layout/cycle2"/>
    <dgm:cxn modelId="{544BC638-5DF2-4ED5-9152-CAAAF5534921}" srcId="{719D3DC6-C104-4FB0-98EF-B2DE7213159C}" destId="{2B4B31DD-C0D9-46E1-8ACF-6530FE0C2591}" srcOrd="1" destOrd="0" parTransId="{B0754F9A-5568-4737-82C6-3134E5B75D42}" sibTransId="{A3104AC1-715F-4136-A41E-180A98B5A138}"/>
    <dgm:cxn modelId="{E7B4B55B-4C23-4075-9839-BB43C4AE7CF9}" srcId="{719D3DC6-C104-4FB0-98EF-B2DE7213159C}" destId="{77B7D5D4-BDAB-4FD6-8565-9CD6020B4E3E}" srcOrd="5" destOrd="0" parTransId="{A35DAF55-1829-49DA-92D7-8855CB4D6B43}" sibTransId="{6AC28FCD-C991-4BF4-8468-2C1B2A52CC7D}"/>
    <dgm:cxn modelId="{07EE4468-056B-43F2-8148-5CBA79A526D4}" type="presOf" srcId="{5F022492-CCCC-48F3-935D-7B5648ECFA83}" destId="{1AF93BCD-9EF6-456F-AF9E-5BF624C1E7C9}" srcOrd="1" destOrd="0" presId="urn:microsoft.com/office/officeart/2005/8/layout/cycle2"/>
    <dgm:cxn modelId="{BDC8DA49-10DA-4B46-96D4-3A6050A571F8}" srcId="{719D3DC6-C104-4FB0-98EF-B2DE7213159C}" destId="{B9225555-CB92-4485-AFFD-439C7770EBC2}" srcOrd="2" destOrd="0" parTransId="{C7F1A9A8-8868-48EB-9F9B-E3E813B3A352}" sibTransId="{CF9915D4-0103-487F-9F87-CD958F7994D7}"/>
    <dgm:cxn modelId="{1DD9D36A-AFB0-41AE-954D-AF31183D1902}" type="presOf" srcId="{B174DF52-A45E-4793-826A-ADED60786926}" destId="{128E66B9-626E-4C37-A985-713D92D24C68}" srcOrd="0" destOrd="0" presId="urn:microsoft.com/office/officeart/2005/8/layout/cycle2"/>
    <dgm:cxn modelId="{DA265570-DCAA-4BFB-B03C-407256DA84BF}" type="presOf" srcId="{D72EB35F-70AC-462F-96DA-7055B8BA2594}" destId="{03C9E42C-CA4A-4F79-BFC4-0066AEDB294D}" srcOrd="0" destOrd="0" presId="urn:microsoft.com/office/officeart/2005/8/layout/cycle2"/>
    <dgm:cxn modelId="{A0E83254-1F60-4CE2-90F8-8C9B43F7069E}" srcId="{719D3DC6-C104-4FB0-98EF-B2DE7213159C}" destId="{C4732388-A821-485A-8697-9BA202B42557}" srcOrd="3" destOrd="0" parTransId="{31FE1367-C9A6-40AA-8618-7460B0865ED6}" sibTransId="{89A12DF4-81A3-4AB7-B219-311CDE7A4280}"/>
    <dgm:cxn modelId="{86107387-D730-4928-BFFA-242C20A321B5}" type="presOf" srcId="{2B4B31DD-C0D9-46E1-8ACF-6530FE0C2591}" destId="{95A8D763-E6D1-4DDD-9B10-D49ACF7C6D34}" srcOrd="0" destOrd="0" presId="urn:microsoft.com/office/officeart/2005/8/layout/cycle2"/>
    <dgm:cxn modelId="{328ACE8A-1FBC-4D03-AEFC-0F3D7059D99A}" type="presOf" srcId="{89A12DF4-81A3-4AB7-B219-311CDE7A4280}" destId="{0C787DD2-763E-469E-A945-B347F5EDD3C9}" srcOrd="1" destOrd="0" presId="urn:microsoft.com/office/officeart/2005/8/layout/cycle2"/>
    <dgm:cxn modelId="{E9E34D8F-4CF5-4511-9F05-9D585432661D}" type="presOf" srcId="{6AC28FCD-C991-4BF4-8468-2C1B2A52CC7D}" destId="{4046BAE4-A8B6-4FA5-A0B6-77B318659B4D}" srcOrd="0" destOrd="0" presId="urn:microsoft.com/office/officeart/2005/8/layout/cycle2"/>
    <dgm:cxn modelId="{2ED31497-EEF1-49C6-A007-37022CE4D321}" type="presOf" srcId="{B174DF52-A45E-4793-826A-ADED60786926}" destId="{5B3F90D5-B75B-4E2A-B6CF-1B776167CF6E}" srcOrd="1" destOrd="0" presId="urn:microsoft.com/office/officeart/2005/8/layout/cycle2"/>
    <dgm:cxn modelId="{724084A2-ED90-48C8-9046-81CAC5E74226}" type="presOf" srcId="{B9225555-CB92-4485-AFFD-439C7770EBC2}" destId="{53FD22BA-3719-4224-879D-2872285F1782}" srcOrd="0" destOrd="0" presId="urn:microsoft.com/office/officeart/2005/8/layout/cycle2"/>
    <dgm:cxn modelId="{F8CDE8B9-FEA9-45DC-808B-70F692F37614}" type="presOf" srcId="{C77670B5-8054-4457-A6C8-9D18325218DD}" destId="{1947D5D8-AD8D-43D9-99AF-26BA45364121}" srcOrd="0" destOrd="0" presId="urn:microsoft.com/office/officeart/2005/8/layout/cycle2"/>
    <dgm:cxn modelId="{3A5A94CB-B5A3-44B3-AD60-CCEB5767ECF3}" type="presOf" srcId="{C4732388-A821-485A-8697-9BA202B42557}" destId="{FFB40B6A-7148-4A48-9CF0-B39FE51F8AEA}" srcOrd="0" destOrd="0" presId="urn:microsoft.com/office/officeart/2005/8/layout/cycle2"/>
    <dgm:cxn modelId="{F8E47BD6-5A04-4DF4-AF37-04E7B8FF4CFD}" type="presOf" srcId="{CF9915D4-0103-487F-9F87-CD958F7994D7}" destId="{4B174963-1FEE-4004-B049-E674CB509978}" srcOrd="0" destOrd="0" presId="urn:microsoft.com/office/officeart/2005/8/layout/cycle2"/>
    <dgm:cxn modelId="{3C0D69EC-D00B-4EB3-B65E-17FDA9D4F44F}" type="presOf" srcId="{A3104AC1-715F-4136-A41E-180A98B5A138}" destId="{DC396606-87E0-431A-9AE0-AD295A49EDA3}" srcOrd="0" destOrd="0" presId="urn:microsoft.com/office/officeart/2005/8/layout/cycle2"/>
    <dgm:cxn modelId="{105E8DF0-A82F-4CB8-98DC-B22DD47CAF31}" type="presOf" srcId="{89A12DF4-81A3-4AB7-B219-311CDE7A4280}" destId="{3097B409-4DEA-4B96-9847-550FDCC02364}" srcOrd="0" destOrd="0" presId="urn:microsoft.com/office/officeart/2005/8/layout/cycle2"/>
    <dgm:cxn modelId="{AAA8F6F3-D865-4406-8D03-E4D77FB28FC9}" type="presOf" srcId="{77B7D5D4-BDAB-4FD6-8565-9CD6020B4E3E}" destId="{BCBA3A24-C88C-47B5-9A9C-94D859110FAF}" srcOrd="0" destOrd="0" presId="urn:microsoft.com/office/officeart/2005/8/layout/cycle2"/>
    <dgm:cxn modelId="{94308180-6A0E-4DB7-A52A-87806FAC33DE}" type="presParOf" srcId="{604AD707-FA76-4DC8-8B83-959293D6E913}" destId="{1947D5D8-AD8D-43D9-99AF-26BA45364121}" srcOrd="0" destOrd="0" presId="urn:microsoft.com/office/officeart/2005/8/layout/cycle2"/>
    <dgm:cxn modelId="{1E36CEB9-B1A0-47D2-9265-3D6599AF9F92}" type="presParOf" srcId="{604AD707-FA76-4DC8-8B83-959293D6E913}" destId="{128E66B9-626E-4C37-A985-713D92D24C68}" srcOrd="1" destOrd="0" presId="urn:microsoft.com/office/officeart/2005/8/layout/cycle2"/>
    <dgm:cxn modelId="{B1FACC47-D225-43DC-8DA5-1E2AA84B62DB}" type="presParOf" srcId="{128E66B9-626E-4C37-A985-713D92D24C68}" destId="{5B3F90D5-B75B-4E2A-B6CF-1B776167CF6E}" srcOrd="0" destOrd="0" presId="urn:microsoft.com/office/officeart/2005/8/layout/cycle2"/>
    <dgm:cxn modelId="{87BAFAF5-6E7E-46F3-ACB0-F5B7E67EE782}" type="presParOf" srcId="{604AD707-FA76-4DC8-8B83-959293D6E913}" destId="{95A8D763-E6D1-4DDD-9B10-D49ACF7C6D34}" srcOrd="2" destOrd="0" presId="urn:microsoft.com/office/officeart/2005/8/layout/cycle2"/>
    <dgm:cxn modelId="{CC7F2F36-F413-4E7B-A0B0-A96F5FF54158}" type="presParOf" srcId="{604AD707-FA76-4DC8-8B83-959293D6E913}" destId="{DC396606-87E0-431A-9AE0-AD295A49EDA3}" srcOrd="3" destOrd="0" presId="urn:microsoft.com/office/officeart/2005/8/layout/cycle2"/>
    <dgm:cxn modelId="{138676DC-94F9-4354-8782-A8CCEE02E3E6}" type="presParOf" srcId="{DC396606-87E0-431A-9AE0-AD295A49EDA3}" destId="{810A462D-3439-4B8A-BE01-F8117EF15EC9}" srcOrd="0" destOrd="0" presId="urn:microsoft.com/office/officeart/2005/8/layout/cycle2"/>
    <dgm:cxn modelId="{88D5BA75-0F2E-45CE-9FDF-09942445641A}" type="presParOf" srcId="{604AD707-FA76-4DC8-8B83-959293D6E913}" destId="{53FD22BA-3719-4224-879D-2872285F1782}" srcOrd="4" destOrd="0" presId="urn:microsoft.com/office/officeart/2005/8/layout/cycle2"/>
    <dgm:cxn modelId="{8D9EC0F2-1E1B-4EE8-829F-DEB9E1165D08}" type="presParOf" srcId="{604AD707-FA76-4DC8-8B83-959293D6E913}" destId="{4B174963-1FEE-4004-B049-E674CB509978}" srcOrd="5" destOrd="0" presId="urn:microsoft.com/office/officeart/2005/8/layout/cycle2"/>
    <dgm:cxn modelId="{58684631-E04F-442B-B227-7CB8AE2CF91C}" type="presParOf" srcId="{4B174963-1FEE-4004-B049-E674CB509978}" destId="{29369EAB-0124-49AA-8F09-F50A717DB758}" srcOrd="0" destOrd="0" presId="urn:microsoft.com/office/officeart/2005/8/layout/cycle2"/>
    <dgm:cxn modelId="{ACA07C42-451B-4B3E-9D26-7E02ED8E73E8}" type="presParOf" srcId="{604AD707-FA76-4DC8-8B83-959293D6E913}" destId="{FFB40B6A-7148-4A48-9CF0-B39FE51F8AEA}" srcOrd="6" destOrd="0" presId="urn:microsoft.com/office/officeart/2005/8/layout/cycle2"/>
    <dgm:cxn modelId="{00B2D51E-E4F0-4D2D-8CCC-8F61D90A63D5}" type="presParOf" srcId="{604AD707-FA76-4DC8-8B83-959293D6E913}" destId="{3097B409-4DEA-4B96-9847-550FDCC02364}" srcOrd="7" destOrd="0" presId="urn:microsoft.com/office/officeart/2005/8/layout/cycle2"/>
    <dgm:cxn modelId="{C8DF115B-3A25-40A3-9371-1E5C9F4D78C0}" type="presParOf" srcId="{3097B409-4DEA-4B96-9847-550FDCC02364}" destId="{0C787DD2-763E-469E-A945-B347F5EDD3C9}" srcOrd="0" destOrd="0" presId="urn:microsoft.com/office/officeart/2005/8/layout/cycle2"/>
    <dgm:cxn modelId="{B886CFFA-54CC-4D8F-9E3D-D9CA654500DA}" type="presParOf" srcId="{604AD707-FA76-4DC8-8B83-959293D6E913}" destId="{03C9E42C-CA4A-4F79-BFC4-0066AEDB294D}" srcOrd="8" destOrd="0" presId="urn:microsoft.com/office/officeart/2005/8/layout/cycle2"/>
    <dgm:cxn modelId="{C218B7AB-08AA-4B1C-91CE-642EB4F6442C}" type="presParOf" srcId="{604AD707-FA76-4DC8-8B83-959293D6E913}" destId="{91C45BB6-7D08-4A0F-B3B0-11C9CB43A8E8}" srcOrd="9" destOrd="0" presId="urn:microsoft.com/office/officeart/2005/8/layout/cycle2"/>
    <dgm:cxn modelId="{389DAB88-2601-40F8-9053-E21B50D50108}" type="presParOf" srcId="{91C45BB6-7D08-4A0F-B3B0-11C9CB43A8E8}" destId="{1AF93BCD-9EF6-456F-AF9E-5BF624C1E7C9}" srcOrd="0" destOrd="0" presId="urn:microsoft.com/office/officeart/2005/8/layout/cycle2"/>
    <dgm:cxn modelId="{866FC911-E3D1-4C61-B61E-9D4329C03B3C}" type="presParOf" srcId="{604AD707-FA76-4DC8-8B83-959293D6E913}" destId="{BCBA3A24-C88C-47B5-9A9C-94D859110FAF}" srcOrd="10" destOrd="0" presId="urn:microsoft.com/office/officeart/2005/8/layout/cycle2"/>
    <dgm:cxn modelId="{A176733E-A4FD-441B-A981-70AB4ADD5F48}" type="presParOf" srcId="{604AD707-FA76-4DC8-8B83-959293D6E913}" destId="{4046BAE4-A8B6-4FA5-A0B6-77B318659B4D}" srcOrd="11" destOrd="0" presId="urn:microsoft.com/office/officeart/2005/8/layout/cycle2"/>
    <dgm:cxn modelId="{8D81BDB1-941C-4183-A533-3CF42BEBEBD3}" type="presParOf" srcId="{4046BAE4-A8B6-4FA5-A0B6-77B318659B4D}" destId="{9E52B8F7-506C-4359-B297-DE6F3C0AC282}" srcOrd="0" destOrd="0" presId="urn:microsoft.com/office/officeart/2005/8/layout/cycle2"/>
    <dgm:cxn modelId="{11B4C0D5-FEE1-4F86-AF0E-94379FA202F7}" type="presParOf" srcId="{604AD707-FA76-4DC8-8B83-959293D6E913}" destId="{7690956B-9F61-48CF-B2C3-445D146B5508}" srcOrd="12" destOrd="0" presId="urn:microsoft.com/office/officeart/2005/8/layout/cycle2"/>
    <dgm:cxn modelId="{48E1CE24-8A6C-4C40-8197-584751A6E636}" type="presParOf" srcId="{604AD707-FA76-4DC8-8B83-959293D6E913}" destId="{098FB0B7-547A-4AFD-B82C-F39D1721EA08}" srcOrd="13" destOrd="0" presId="urn:microsoft.com/office/officeart/2005/8/layout/cycle2"/>
    <dgm:cxn modelId="{70E77561-BD94-4362-B765-1C809CA46F6D}" type="presParOf" srcId="{098FB0B7-547A-4AFD-B82C-F39D1721EA08}" destId="{440EF825-2636-46BD-8A06-DCAEE60238D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7D5D8-AD8D-43D9-99AF-26BA45364121}">
      <dsp:nvSpPr>
        <dsp:cNvPr id="0" name=""/>
        <dsp:cNvSpPr/>
      </dsp:nvSpPr>
      <dsp:spPr>
        <a:xfrm>
          <a:off x="2979281" y="0"/>
          <a:ext cx="1083113" cy="1083113"/>
        </a:xfrm>
        <a:prstGeom prst="ellipse">
          <a:avLst/>
        </a:prstGeom>
        <a:solidFill>
          <a:srgbClr val="C987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t>65 enseignants-chercheurs</a:t>
          </a:r>
        </a:p>
      </dsp:txBody>
      <dsp:txXfrm>
        <a:off x="3137899" y="158618"/>
        <a:ext cx="765877" cy="765877"/>
      </dsp:txXfrm>
    </dsp:sp>
    <dsp:sp modelId="{128E66B9-626E-4C37-A985-713D92D24C68}">
      <dsp:nvSpPr>
        <dsp:cNvPr id="0" name=""/>
        <dsp:cNvSpPr/>
      </dsp:nvSpPr>
      <dsp:spPr>
        <a:xfrm rot="1137519">
          <a:off x="4428596" y="288057"/>
          <a:ext cx="448699" cy="365550"/>
        </a:xfrm>
        <a:prstGeom prst="rightArrow">
          <a:avLst>
            <a:gd name="adj1" fmla="val 60000"/>
            <a:gd name="adj2" fmla="val 50000"/>
          </a:avLst>
        </a:prstGeom>
        <a:solidFill>
          <a:srgbClr val="ECBD70"/>
        </a:solidFill>
        <a:ln>
          <a:solidFill>
            <a:srgbClr val="ECBD7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b="1" kern="1200"/>
        </a:p>
      </dsp:txBody>
      <dsp:txXfrm>
        <a:off x="4431570" y="343353"/>
        <a:ext cx="339034" cy="219330"/>
      </dsp:txXfrm>
    </dsp:sp>
    <dsp:sp modelId="{95A8D763-E6D1-4DDD-9B10-D49ACF7C6D34}">
      <dsp:nvSpPr>
        <dsp:cNvPr id="0" name=""/>
        <dsp:cNvSpPr/>
      </dsp:nvSpPr>
      <dsp:spPr>
        <a:xfrm>
          <a:off x="4803137" y="638018"/>
          <a:ext cx="1083113" cy="1060140"/>
        </a:xfrm>
        <a:prstGeom prst="ellipse">
          <a:avLst/>
        </a:prstGeom>
        <a:solidFill>
          <a:srgbClr val="C987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solidFill>
                <a:schemeClr val="bg1"/>
              </a:solidFill>
            </a:rPr>
            <a:t>46</a:t>
          </a:r>
          <a:r>
            <a:rPr lang="fr-FR" sz="1100" b="1" kern="1200" dirty="0"/>
            <a:t> praticiens</a:t>
          </a:r>
        </a:p>
      </dsp:txBody>
      <dsp:txXfrm>
        <a:off x="4961755" y="793272"/>
        <a:ext cx="765877" cy="749632"/>
      </dsp:txXfrm>
    </dsp:sp>
    <dsp:sp modelId="{DC396606-87E0-431A-9AE0-AD295A49EDA3}">
      <dsp:nvSpPr>
        <dsp:cNvPr id="0" name=""/>
        <dsp:cNvSpPr/>
      </dsp:nvSpPr>
      <dsp:spPr>
        <a:xfrm rot="3468293">
          <a:off x="6173913" y="1308444"/>
          <a:ext cx="283804" cy="365550"/>
        </a:xfrm>
        <a:prstGeom prst="rightArrow">
          <a:avLst>
            <a:gd name="adj1" fmla="val 60000"/>
            <a:gd name="adj2" fmla="val 50000"/>
          </a:avLst>
        </a:prstGeom>
        <a:solidFill>
          <a:srgbClr val="ECBD70"/>
        </a:solidFill>
        <a:ln>
          <a:solidFill>
            <a:srgbClr val="ECBD7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b="1" kern="1200"/>
        </a:p>
      </dsp:txBody>
      <dsp:txXfrm>
        <a:off x="6193802" y="1345529"/>
        <a:ext cx="198663" cy="219330"/>
      </dsp:txXfrm>
    </dsp:sp>
    <dsp:sp modelId="{53FD22BA-3719-4224-879D-2872285F1782}">
      <dsp:nvSpPr>
        <dsp:cNvPr id="0" name=""/>
        <dsp:cNvSpPr/>
      </dsp:nvSpPr>
      <dsp:spPr>
        <a:xfrm>
          <a:off x="5661107" y="1989223"/>
          <a:ext cx="1083113" cy="1083113"/>
        </a:xfrm>
        <a:prstGeom prst="ellipse">
          <a:avLst/>
        </a:prstGeom>
        <a:solidFill>
          <a:srgbClr val="764F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t>91</a:t>
          </a:r>
        </a:p>
        <a:p>
          <a:pPr marL="0" lvl="0" indent="0" algn="ctr" defTabSz="488950">
            <a:lnSpc>
              <a:spcPct val="90000"/>
            </a:lnSpc>
            <a:spcBef>
              <a:spcPct val="0"/>
            </a:spcBef>
            <a:spcAft>
              <a:spcPct val="35000"/>
            </a:spcAft>
            <a:buNone/>
          </a:pPr>
          <a:r>
            <a:rPr lang="fr-FR" sz="1100" b="1" kern="1200" dirty="0"/>
            <a:t>publications</a:t>
          </a:r>
        </a:p>
      </dsp:txBody>
      <dsp:txXfrm>
        <a:off x="5819725" y="2147841"/>
        <a:ext cx="765877" cy="765877"/>
      </dsp:txXfrm>
    </dsp:sp>
    <dsp:sp modelId="{4B174963-1FEE-4004-B049-E674CB509978}">
      <dsp:nvSpPr>
        <dsp:cNvPr id="0" name=""/>
        <dsp:cNvSpPr/>
      </dsp:nvSpPr>
      <dsp:spPr>
        <a:xfrm rot="9298649">
          <a:off x="5684010" y="3375177"/>
          <a:ext cx="266860" cy="212428"/>
        </a:xfrm>
        <a:prstGeom prst="rightArrow">
          <a:avLst>
            <a:gd name="adj1" fmla="val 60000"/>
            <a:gd name="adj2" fmla="val 50000"/>
          </a:avLst>
        </a:prstGeom>
        <a:solidFill>
          <a:srgbClr val="ECBD70"/>
        </a:solidFill>
        <a:ln>
          <a:solidFill>
            <a:srgbClr val="ECBD7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b="1" kern="1200"/>
        </a:p>
      </dsp:txBody>
      <dsp:txXfrm rot="10800000">
        <a:off x="5744747" y="3404185"/>
        <a:ext cx="203132" cy="127456"/>
      </dsp:txXfrm>
    </dsp:sp>
    <dsp:sp modelId="{FFB40B6A-7148-4A48-9CF0-B39FE51F8AEA}">
      <dsp:nvSpPr>
        <dsp:cNvPr id="0" name=""/>
        <dsp:cNvSpPr/>
      </dsp:nvSpPr>
      <dsp:spPr>
        <a:xfrm>
          <a:off x="2522638" y="3454217"/>
          <a:ext cx="1083113" cy="1083113"/>
        </a:xfrm>
        <a:prstGeom prst="ellipse">
          <a:avLst/>
        </a:prstGeom>
        <a:solidFill>
          <a:srgbClr val="C987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t>23</a:t>
          </a:r>
        </a:p>
        <a:p>
          <a:pPr marL="0" lvl="0" indent="0" algn="ctr" defTabSz="488950">
            <a:lnSpc>
              <a:spcPct val="90000"/>
            </a:lnSpc>
            <a:spcBef>
              <a:spcPct val="0"/>
            </a:spcBef>
            <a:spcAft>
              <a:spcPct val="35000"/>
            </a:spcAft>
            <a:buNone/>
          </a:pPr>
          <a:r>
            <a:rPr lang="fr-FR" sz="1100" b="1" kern="1200" dirty="0"/>
            <a:t>doctorants</a:t>
          </a:r>
        </a:p>
      </dsp:txBody>
      <dsp:txXfrm>
        <a:off x="2681256" y="3612835"/>
        <a:ext cx="765877" cy="765877"/>
      </dsp:txXfrm>
    </dsp:sp>
    <dsp:sp modelId="{3097B409-4DEA-4B96-9847-550FDCC02364}">
      <dsp:nvSpPr>
        <dsp:cNvPr id="0" name=""/>
        <dsp:cNvSpPr/>
      </dsp:nvSpPr>
      <dsp:spPr>
        <a:xfrm rot="271768" flipH="1">
          <a:off x="3780150" y="3637278"/>
          <a:ext cx="314430" cy="417981"/>
        </a:xfrm>
        <a:prstGeom prst="rightArrow">
          <a:avLst>
            <a:gd name="adj1" fmla="val 60000"/>
            <a:gd name="adj2" fmla="val 50000"/>
          </a:avLst>
        </a:prstGeom>
        <a:solidFill>
          <a:srgbClr val="ECBD70"/>
        </a:solidFill>
        <a:ln>
          <a:solidFill>
            <a:srgbClr val="ECBD7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b="1" kern="1200"/>
        </a:p>
      </dsp:txBody>
      <dsp:txXfrm>
        <a:off x="3874332" y="3724599"/>
        <a:ext cx="220101" cy="250789"/>
      </dsp:txXfrm>
    </dsp:sp>
    <dsp:sp modelId="{03C9E42C-CA4A-4F79-BFC4-0066AEDB294D}">
      <dsp:nvSpPr>
        <dsp:cNvPr id="0" name=""/>
        <dsp:cNvSpPr/>
      </dsp:nvSpPr>
      <dsp:spPr>
        <a:xfrm>
          <a:off x="4567970" y="3292188"/>
          <a:ext cx="1083113" cy="1083113"/>
        </a:xfrm>
        <a:prstGeom prst="ellipse">
          <a:avLst/>
        </a:prstGeom>
        <a:solidFill>
          <a:srgbClr val="C987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fr-FR" sz="1100" b="1" kern="1200" dirty="0"/>
        </a:p>
      </dsp:txBody>
      <dsp:txXfrm>
        <a:off x="4726588" y="3450806"/>
        <a:ext cx="765877" cy="765877"/>
      </dsp:txXfrm>
    </dsp:sp>
    <dsp:sp modelId="{91C45BB6-7D08-4A0F-B3B0-11C9CB43A8E8}">
      <dsp:nvSpPr>
        <dsp:cNvPr id="0" name=""/>
        <dsp:cNvSpPr/>
      </dsp:nvSpPr>
      <dsp:spPr>
        <a:xfrm rot="11191860">
          <a:off x="2172977" y="3326317"/>
          <a:ext cx="168103" cy="365550"/>
        </a:xfrm>
        <a:prstGeom prst="rightArrow">
          <a:avLst>
            <a:gd name="adj1" fmla="val 60000"/>
            <a:gd name="adj2" fmla="val 50000"/>
          </a:avLst>
        </a:prstGeom>
        <a:solidFill>
          <a:srgbClr val="ECBD70"/>
        </a:solidFill>
        <a:ln>
          <a:solidFill>
            <a:srgbClr val="ECBD7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b="1" kern="1200"/>
        </a:p>
      </dsp:txBody>
      <dsp:txXfrm rot="10800000">
        <a:off x="2223244" y="3402295"/>
        <a:ext cx="117672" cy="219330"/>
      </dsp:txXfrm>
    </dsp:sp>
    <dsp:sp modelId="{BCBA3A24-C88C-47B5-9A9C-94D859110FAF}">
      <dsp:nvSpPr>
        <dsp:cNvPr id="0" name=""/>
        <dsp:cNvSpPr/>
      </dsp:nvSpPr>
      <dsp:spPr>
        <a:xfrm>
          <a:off x="872604" y="2880615"/>
          <a:ext cx="1083113" cy="1060140"/>
        </a:xfrm>
        <a:prstGeom prst="ellipse">
          <a:avLst/>
        </a:prstGeom>
        <a:solidFill>
          <a:srgbClr val="C987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t>9</a:t>
          </a:r>
        </a:p>
        <a:p>
          <a:pPr marL="0" lvl="0" indent="0" algn="ctr" defTabSz="488950">
            <a:lnSpc>
              <a:spcPct val="90000"/>
            </a:lnSpc>
            <a:spcBef>
              <a:spcPct val="0"/>
            </a:spcBef>
            <a:spcAft>
              <a:spcPct val="35000"/>
            </a:spcAft>
            <a:buNone/>
          </a:pPr>
          <a:r>
            <a:rPr lang="fr-FR" sz="1100" b="1" kern="1200" dirty="0"/>
            <a:t>Docteurs</a:t>
          </a:r>
        </a:p>
        <a:p>
          <a:pPr marL="0" lvl="0" indent="0" algn="ctr" defTabSz="488950">
            <a:lnSpc>
              <a:spcPct val="90000"/>
            </a:lnSpc>
            <a:spcBef>
              <a:spcPct val="0"/>
            </a:spcBef>
            <a:spcAft>
              <a:spcPct val="35000"/>
            </a:spcAft>
            <a:buNone/>
          </a:pPr>
          <a:endParaRPr lang="fr-FR" sz="1100" b="1" kern="1200" dirty="0"/>
        </a:p>
      </dsp:txBody>
      <dsp:txXfrm>
        <a:off x="1031222" y="3035869"/>
        <a:ext cx="765877" cy="749632"/>
      </dsp:txXfrm>
    </dsp:sp>
    <dsp:sp modelId="{4046BAE4-A8B6-4FA5-A0B6-77B318659B4D}">
      <dsp:nvSpPr>
        <dsp:cNvPr id="0" name=""/>
        <dsp:cNvSpPr/>
      </dsp:nvSpPr>
      <dsp:spPr>
        <a:xfrm rot="16208069">
          <a:off x="1723004" y="2110510"/>
          <a:ext cx="495441" cy="365550"/>
        </a:xfrm>
        <a:prstGeom prst="rightArrow">
          <a:avLst>
            <a:gd name="adj1" fmla="val 60000"/>
            <a:gd name="adj2" fmla="val 50000"/>
          </a:avLst>
        </a:prstGeom>
        <a:solidFill>
          <a:srgbClr val="ECBD7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1777708" y="2238452"/>
        <a:ext cx="385776" cy="219330"/>
      </dsp:txXfrm>
    </dsp:sp>
    <dsp:sp modelId="{7690956B-9F61-48CF-B2C3-445D146B5508}">
      <dsp:nvSpPr>
        <dsp:cNvPr id="0" name=""/>
        <dsp:cNvSpPr/>
      </dsp:nvSpPr>
      <dsp:spPr>
        <a:xfrm>
          <a:off x="877286" y="885684"/>
          <a:ext cx="1083113" cy="1060140"/>
        </a:xfrm>
        <a:prstGeom prst="ellipse">
          <a:avLst/>
        </a:prstGeom>
        <a:solidFill>
          <a:srgbClr val="764F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dirty="0"/>
            <a:t>23</a:t>
          </a:r>
        </a:p>
        <a:p>
          <a:pPr marL="0" lvl="0" indent="0" algn="ctr" defTabSz="488950">
            <a:lnSpc>
              <a:spcPct val="90000"/>
            </a:lnSpc>
            <a:spcBef>
              <a:spcPct val="0"/>
            </a:spcBef>
            <a:spcAft>
              <a:spcPct val="35000"/>
            </a:spcAft>
            <a:buNone/>
          </a:pPr>
          <a:r>
            <a:rPr lang="fr-FR" sz="1100" b="1" kern="1200" dirty="0"/>
            <a:t>laboratoires</a:t>
          </a:r>
        </a:p>
      </dsp:txBody>
      <dsp:txXfrm>
        <a:off x="1035904" y="1040938"/>
        <a:ext cx="765877" cy="749632"/>
      </dsp:txXfrm>
    </dsp:sp>
    <dsp:sp modelId="{098FB0B7-547A-4AFD-B82C-F39D1721EA08}">
      <dsp:nvSpPr>
        <dsp:cNvPr id="0" name=""/>
        <dsp:cNvSpPr/>
      </dsp:nvSpPr>
      <dsp:spPr>
        <a:xfrm rot="20245084">
          <a:off x="2173063" y="754001"/>
          <a:ext cx="633435" cy="365550"/>
        </a:xfrm>
        <a:prstGeom prst="rightArrow">
          <a:avLst>
            <a:gd name="adj1" fmla="val 60000"/>
            <a:gd name="adj2" fmla="val 50000"/>
          </a:avLst>
        </a:prstGeom>
        <a:solidFill>
          <a:srgbClr val="ECBD7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2177267" y="848167"/>
        <a:ext cx="523770" cy="2193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7EA3B-D5AD-4A24-9AFA-6AEE5839A978}" type="datetimeFigureOut">
              <a:rPr lang="fr-FR" smtClean="0"/>
              <a:t>12/06/2023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8265A-7CDD-4CAF-8DC8-C2CEC9C59C75}" type="slidenum">
              <a:rPr lang="fr-FR" smtClean="0"/>
              <a:t>‹N°›</a:t>
            </a:fld>
            <a:endParaRPr lang="fr-FR"/>
          </a:p>
        </p:txBody>
      </p:sp>
    </p:spTree>
    <p:extLst>
      <p:ext uri="{BB962C8B-B14F-4D97-AF65-F5344CB8AC3E}">
        <p14:creationId xmlns:p14="http://schemas.microsoft.com/office/powerpoint/2010/main" val="126272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a:t>La praxis : activité dirigée et la praxéologie : un discours sur la pratique</a:t>
            </a:r>
          </a:p>
        </p:txBody>
      </p:sp>
      <p:sp>
        <p:nvSpPr>
          <p:cNvPr id="2867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4469F-90BE-4B47-B33E-951407224F02}" type="slidenum">
              <a:rPr lang="fr-FR">
                <a:cs typeface="Arial" charset="0"/>
              </a:rPr>
              <a:pPr fontAlgn="base">
                <a:spcBef>
                  <a:spcPct val="0"/>
                </a:spcBef>
                <a:spcAft>
                  <a:spcPct val="0"/>
                </a:spcAft>
                <a:defRPr/>
              </a:pPr>
              <a:t>18</a:t>
            </a:fld>
            <a:endParaRPr lang="fr-FR">
              <a:cs typeface="Arial" charset="0"/>
            </a:endParaRPr>
          </a:p>
        </p:txBody>
      </p:sp>
    </p:spTree>
    <p:extLst>
      <p:ext uri="{BB962C8B-B14F-4D97-AF65-F5344CB8AC3E}">
        <p14:creationId xmlns:p14="http://schemas.microsoft.com/office/powerpoint/2010/main" val="342219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BF07595-54AD-4687-A654-CB416D366CE2}" type="slidenum">
              <a:rPr lang="fr-FR" smtClean="0"/>
              <a:pPr>
                <a:defRPr/>
              </a:pPr>
              <a:t>36</a:t>
            </a:fld>
            <a:endParaRPr lang="fr-FR"/>
          </a:p>
        </p:txBody>
      </p:sp>
    </p:spTree>
    <p:extLst>
      <p:ext uri="{BB962C8B-B14F-4D97-AF65-F5344CB8AC3E}">
        <p14:creationId xmlns:p14="http://schemas.microsoft.com/office/powerpoint/2010/main" val="161179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Référents axe 1 : </a:t>
            </a:r>
            <a:r>
              <a:rPr lang="fr-FR" sz="1200" kern="1200" dirty="0">
                <a:solidFill>
                  <a:schemeClr val="tx1"/>
                </a:solidFill>
                <a:effectLst/>
                <a:latin typeface="+mn-lt"/>
                <a:ea typeface="+mn-ea"/>
                <a:cs typeface="+mn-cs"/>
              </a:rPr>
              <a:t>Laure LAVORATA (Chaire ESS-Regards), Fabrice ROSA (CEJESCO), Franck-Dominique VIVIEN (REGARDS).</a:t>
            </a:r>
            <a:r>
              <a:rPr lang="fr-FR" dirty="0">
                <a:effectLst/>
              </a:rPr>
              <a:t> </a:t>
            </a:r>
          </a:p>
          <a:p>
            <a:endParaRPr lang="fr-FR" dirty="0">
              <a:effectLst/>
            </a:endParaRPr>
          </a:p>
          <a:p>
            <a:r>
              <a:rPr lang="fr-FR" dirty="0">
                <a:effectLst/>
              </a:rPr>
              <a:t>Référents axe 2 : </a:t>
            </a:r>
            <a:r>
              <a:rPr lang="fr-FR" sz="1200" kern="1200" dirty="0">
                <a:solidFill>
                  <a:schemeClr val="tx1"/>
                </a:solidFill>
                <a:effectLst/>
                <a:latin typeface="+mn-lt"/>
                <a:ea typeface="+mn-ea"/>
                <a:cs typeface="+mn-cs"/>
              </a:rPr>
              <a:t>Muriel Frisch (</a:t>
            </a:r>
            <a:r>
              <a:rPr lang="fr-FR" sz="1200" kern="1200" dirty="0" err="1">
                <a:solidFill>
                  <a:schemeClr val="tx1"/>
                </a:solidFill>
                <a:effectLst/>
                <a:latin typeface="+mn-lt"/>
                <a:ea typeface="+mn-ea"/>
                <a:cs typeface="+mn-cs"/>
              </a:rPr>
              <a:t>Cérep</a:t>
            </a:r>
            <a:r>
              <a:rPr lang="fr-FR" sz="1200" kern="1200" dirty="0">
                <a:solidFill>
                  <a:schemeClr val="tx1"/>
                </a:solidFill>
                <a:effectLst/>
                <a:latin typeface="+mn-lt"/>
                <a:ea typeface="+mn-ea"/>
                <a:cs typeface="+mn-cs"/>
              </a:rPr>
              <a:t>) et Sandra Mallet (Habiter).</a:t>
            </a:r>
            <a:r>
              <a:rPr lang="fr-FR" dirty="0">
                <a:effectLst/>
              </a:rPr>
              <a:t> </a:t>
            </a:r>
          </a:p>
          <a:p>
            <a:endParaRPr lang="fr-FR" dirty="0">
              <a:effectLst/>
            </a:endParaRPr>
          </a:p>
          <a:p>
            <a:r>
              <a:rPr lang="fr-FR" dirty="0">
                <a:effectLst/>
              </a:rPr>
              <a:t>Référents axe 3 : </a:t>
            </a:r>
            <a:r>
              <a:rPr lang="fr-FR" sz="1200" kern="1200" dirty="0">
                <a:solidFill>
                  <a:schemeClr val="tx1"/>
                </a:solidFill>
                <a:effectLst/>
                <a:latin typeface="+mn-lt"/>
                <a:ea typeface="+mn-ea"/>
                <a:cs typeface="+mn-cs"/>
              </a:rPr>
              <a:t>Jean-Louis </a:t>
            </a:r>
            <a:r>
              <a:rPr lang="fr-FR" sz="1200" kern="1200" dirty="0" err="1">
                <a:solidFill>
                  <a:schemeClr val="tx1"/>
                </a:solidFill>
                <a:effectLst/>
                <a:latin typeface="+mn-lt"/>
                <a:ea typeface="+mn-ea"/>
                <a:cs typeface="+mn-cs"/>
              </a:rPr>
              <a:t>Haquette</a:t>
            </a:r>
            <a:r>
              <a:rPr lang="fr-FR" sz="1200" kern="1200" dirty="0">
                <a:solidFill>
                  <a:schemeClr val="tx1"/>
                </a:solidFill>
                <a:effectLst/>
                <a:latin typeface="+mn-lt"/>
                <a:ea typeface="+mn-ea"/>
                <a:cs typeface="+mn-cs"/>
              </a:rPr>
              <a:t> (CRIMEL) et Thomas </a:t>
            </a:r>
            <a:r>
              <a:rPr lang="fr-FR" sz="1200" kern="1200" dirty="0" err="1">
                <a:solidFill>
                  <a:schemeClr val="tx1"/>
                </a:solidFill>
                <a:effectLst/>
                <a:latin typeface="+mn-lt"/>
                <a:ea typeface="+mn-ea"/>
                <a:cs typeface="+mn-cs"/>
              </a:rPr>
              <a:t>Nicklas</a:t>
            </a:r>
            <a:r>
              <a:rPr lang="fr-FR" sz="1200" kern="1200" dirty="0">
                <a:solidFill>
                  <a:schemeClr val="tx1"/>
                </a:solidFill>
                <a:effectLst/>
                <a:latin typeface="+mn-lt"/>
                <a:ea typeface="+mn-ea"/>
                <a:cs typeface="+mn-cs"/>
              </a:rPr>
              <a:t> (CIRLEP).</a:t>
            </a:r>
            <a:r>
              <a:rPr lang="fr-FR" dirty="0">
                <a:effectLst/>
              </a:rPr>
              <a:t>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6623D430-AFF6-4643-8C12-D110BEF880ED}" type="slidenum">
              <a:rPr lang="fr-FR" smtClean="0"/>
              <a:t>43</a:t>
            </a:fld>
            <a:endParaRPr lang="fr-FR"/>
          </a:p>
        </p:txBody>
      </p:sp>
    </p:spTree>
    <p:extLst>
      <p:ext uri="{BB962C8B-B14F-4D97-AF65-F5344CB8AC3E}">
        <p14:creationId xmlns:p14="http://schemas.microsoft.com/office/powerpoint/2010/main" val="89216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3D430-AFF6-4643-8C12-D110BEF880E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06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b="1" dirty="0"/>
              <a:t>29 chercheur(e)s qui ont participé à la rédaction du cadrage de l’axe</a:t>
            </a:r>
            <a:endParaRPr lang="fr-FR" sz="1400" dirty="0"/>
          </a:p>
          <a:p>
            <a:r>
              <a:rPr lang="fr-FR" dirty="0"/>
              <a:t>Roselyne Allemand (CRDT), Sylvie Benoit (Regards), François </a:t>
            </a:r>
            <a:r>
              <a:rPr lang="fr-FR" dirty="0" err="1"/>
              <a:t>Bost</a:t>
            </a:r>
            <a:r>
              <a:rPr lang="fr-FR" dirty="0"/>
              <a:t> (Habiter), Céline Burger (Habiter), Jean-Michel </a:t>
            </a:r>
            <a:r>
              <a:rPr lang="fr-FR" dirty="0" err="1"/>
              <a:t>Bricault</a:t>
            </a:r>
            <a:r>
              <a:rPr lang="fr-FR" dirty="0"/>
              <a:t> (CRDT), Delphine Diaz (</a:t>
            </a:r>
            <a:r>
              <a:rPr lang="fr-FR" dirty="0" err="1"/>
              <a:t>CERHiC</a:t>
            </a:r>
            <a:r>
              <a:rPr lang="fr-FR" dirty="0"/>
              <a:t>), Jérémie Dubois (</a:t>
            </a:r>
            <a:r>
              <a:rPr lang="fr-FR" dirty="0" err="1"/>
              <a:t>CERHiC</a:t>
            </a:r>
            <a:r>
              <a:rPr lang="fr-FR" dirty="0"/>
              <a:t>), Benoit </a:t>
            </a:r>
            <a:r>
              <a:rPr lang="fr-FR" dirty="0" err="1"/>
              <a:t>Dugua</a:t>
            </a:r>
            <a:r>
              <a:rPr lang="fr-FR" dirty="0"/>
              <a:t> (Habiter), Olivier </a:t>
            </a:r>
            <a:r>
              <a:rPr lang="fr-FR" dirty="0" err="1"/>
              <a:t>Dupéron</a:t>
            </a:r>
            <a:r>
              <a:rPr lang="fr-FR" dirty="0"/>
              <a:t> (CRDT), Loubna </a:t>
            </a:r>
            <a:r>
              <a:rPr lang="fr-FR" dirty="0" err="1"/>
              <a:t>Echajari</a:t>
            </a:r>
            <a:r>
              <a:rPr lang="fr-FR" dirty="0"/>
              <a:t> (UTT), Stéphan </a:t>
            </a:r>
            <a:r>
              <a:rPr lang="fr-FR" dirty="0" err="1"/>
              <a:t>Etcharry</a:t>
            </a:r>
            <a:r>
              <a:rPr lang="fr-FR" dirty="0"/>
              <a:t> (</a:t>
            </a:r>
            <a:r>
              <a:rPr lang="fr-FR" dirty="0" err="1"/>
              <a:t>CERHiC</a:t>
            </a:r>
            <a:r>
              <a:rPr lang="fr-FR" dirty="0"/>
              <a:t>), Florence Gallois (Regards), Anne </a:t>
            </a:r>
            <a:r>
              <a:rPr lang="fr-FR" dirty="0" err="1"/>
              <a:t>Glaudel</a:t>
            </a:r>
            <a:r>
              <a:rPr lang="fr-FR" dirty="0"/>
              <a:t> (CEREP), Muriel Frisch (CEREP), Aurélien Girard (</a:t>
            </a:r>
            <a:r>
              <a:rPr lang="fr-FR" dirty="0" err="1"/>
              <a:t>CERHiC</a:t>
            </a:r>
            <a:r>
              <a:rPr lang="fr-FR" dirty="0"/>
              <a:t>), Bertrand Goujon (</a:t>
            </a:r>
            <a:r>
              <a:rPr lang="fr-FR" dirty="0" err="1"/>
              <a:t>CERHiC</a:t>
            </a:r>
            <a:r>
              <a:rPr lang="fr-FR" dirty="0"/>
              <a:t>), Simona </a:t>
            </a:r>
            <a:r>
              <a:rPr lang="fr-FR" dirty="0" err="1"/>
              <a:t>Grama</a:t>
            </a:r>
            <a:r>
              <a:rPr lang="fr-FR" dirty="0"/>
              <a:t> -Vigouroux (SCBS Troyes, Groupe Y SCHOOLS), Samuel </a:t>
            </a:r>
            <a:r>
              <a:rPr lang="fr-FR" dirty="0" err="1"/>
              <a:t>Julhe</a:t>
            </a:r>
            <a:r>
              <a:rPr lang="fr-FR" dirty="0"/>
              <a:t> (CEREP), Johanna </a:t>
            </a:r>
            <a:r>
              <a:rPr lang="fr-FR" dirty="0" err="1"/>
              <a:t>Henrion</a:t>
            </a:r>
            <a:r>
              <a:rPr lang="fr-FR" dirty="0"/>
              <a:t> Latché  (CEREP), Pascal </a:t>
            </a:r>
            <a:r>
              <a:rPr lang="fr-FR" dirty="0" err="1"/>
              <a:t>Laborderie</a:t>
            </a:r>
            <a:r>
              <a:rPr lang="fr-FR" dirty="0"/>
              <a:t> (CEREP), Emmanuelle Leclercq (CEREP), Sandra Mallet (Habiter), Simon </a:t>
            </a:r>
            <a:r>
              <a:rPr lang="fr-FR" dirty="0" err="1"/>
              <a:t>Ndi</a:t>
            </a:r>
            <a:r>
              <a:rPr lang="fr-FR" dirty="0"/>
              <a:t> Mena (CEREP), Thomas </a:t>
            </a:r>
            <a:r>
              <a:rPr lang="fr-FR" dirty="0" err="1"/>
              <a:t>Nicklas</a:t>
            </a:r>
            <a:r>
              <a:rPr lang="fr-FR" dirty="0"/>
              <a:t> (CIRLEP), Amandine </a:t>
            </a:r>
            <a:r>
              <a:rPr lang="fr-FR" dirty="0" err="1"/>
              <a:t>Rauly</a:t>
            </a:r>
            <a:r>
              <a:rPr lang="fr-FR" dirty="0"/>
              <a:t> (Regards), Marc </a:t>
            </a:r>
            <a:r>
              <a:rPr lang="fr-FR" dirty="0" err="1"/>
              <a:t>Rigaudière</a:t>
            </a:r>
            <a:r>
              <a:rPr lang="fr-FR" dirty="0"/>
              <a:t> (</a:t>
            </a:r>
            <a:r>
              <a:rPr lang="fr-FR" dirty="0" err="1"/>
              <a:t>CERHiC</a:t>
            </a:r>
            <a:r>
              <a:rPr lang="fr-FR" dirty="0"/>
              <a:t>), Pauline Marty (UTT, CREIDD), Pascal </a:t>
            </a:r>
            <a:r>
              <a:rPr lang="fr-FR" dirty="0" err="1"/>
              <a:t>Salembier</a:t>
            </a:r>
            <a:r>
              <a:rPr lang="fr-FR" dirty="0"/>
              <a:t> (UTT), Nadia </a:t>
            </a:r>
            <a:r>
              <a:rPr lang="fr-FR" dirty="0" err="1"/>
              <a:t>Vargaftig</a:t>
            </a:r>
            <a:r>
              <a:rPr lang="fr-FR" dirty="0"/>
              <a:t> (</a:t>
            </a:r>
            <a:r>
              <a:rPr lang="fr-FR" dirty="0" err="1"/>
              <a:t>CERHiC</a:t>
            </a:r>
            <a:r>
              <a:rPr lang="fr-FR" dirty="0"/>
              <a:t>), Noémie </a:t>
            </a:r>
            <a:r>
              <a:rPr lang="fr-FR" dirty="0" err="1"/>
              <a:t>Villacèque</a:t>
            </a:r>
            <a:r>
              <a:rPr lang="fr-FR" dirty="0"/>
              <a:t> (</a:t>
            </a:r>
            <a:r>
              <a:rPr lang="fr-FR" dirty="0" err="1"/>
              <a:t>CERHiC</a:t>
            </a:r>
            <a:r>
              <a:rPr lang="fr-FR" dirty="0"/>
              <a:t>).</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 novembre nous accueillons Maxime </a:t>
            </a:r>
            <a:r>
              <a:rPr lang="fr-FR" sz="1200" kern="1200" dirty="0" err="1">
                <a:solidFill>
                  <a:schemeClr val="tx1"/>
                </a:solidFill>
                <a:effectLst/>
                <a:latin typeface="+mn-lt"/>
                <a:ea typeface="+mn-ea"/>
                <a:cs typeface="+mn-cs"/>
              </a:rPr>
              <a:t>Thorigny</a:t>
            </a:r>
            <a:r>
              <a:rPr lang="fr-FR" sz="1200" kern="1200" dirty="0">
                <a:solidFill>
                  <a:schemeClr val="tx1"/>
                </a:solidFill>
                <a:effectLst/>
                <a:latin typeface="+mn-lt"/>
                <a:ea typeface="+mn-ea"/>
                <a:cs typeface="+mn-cs"/>
              </a:rPr>
              <a:t>, Magali de </a:t>
            </a:r>
            <a:r>
              <a:rPr lang="fr-FR" sz="1200" kern="1200" dirty="0" err="1">
                <a:solidFill>
                  <a:schemeClr val="tx1"/>
                </a:solidFill>
                <a:effectLst/>
                <a:latin typeface="+mn-lt"/>
                <a:ea typeface="+mn-ea"/>
                <a:cs typeface="+mn-cs"/>
              </a:rPr>
              <a:t>Raphélis</a:t>
            </a:r>
            <a:r>
              <a:rPr lang="fr-FR" sz="1200" kern="1200" dirty="0">
                <a:solidFill>
                  <a:schemeClr val="tx1"/>
                </a:solidFill>
                <a:effectLst/>
                <a:latin typeface="+mn-lt"/>
                <a:ea typeface="+mn-ea"/>
                <a:cs typeface="+mn-cs"/>
              </a:rPr>
              <a:t>, Laure Michaud, Philippe </a:t>
            </a:r>
            <a:r>
              <a:rPr lang="fr-FR" sz="1200" kern="1200" dirty="0" err="1">
                <a:solidFill>
                  <a:schemeClr val="tx1"/>
                </a:solidFill>
                <a:effectLst/>
                <a:latin typeface="+mn-lt"/>
                <a:ea typeface="+mn-ea"/>
                <a:cs typeface="+mn-cs"/>
              </a:rPr>
              <a:t>Odou</a:t>
            </a:r>
            <a:r>
              <a:rPr lang="fr-FR" sz="1200" kern="1200" dirty="0">
                <a:solidFill>
                  <a:schemeClr val="tx1"/>
                </a:solidFill>
                <a:effectLst/>
                <a:latin typeface="+mn-lt"/>
                <a:ea typeface="+mn-ea"/>
                <a:cs typeface="+mn-cs"/>
              </a:rPr>
              <a:t>, et, </a:t>
            </a:r>
            <a:r>
              <a:rPr lang="fr-FR" sz="1200" kern="1200" dirty="0" err="1">
                <a:solidFill>
                  <a:schemeClr val="tx1"/>
                </a:solidFill>
                <a:effectLst/>
                <a:latin typeface="+mn-lt"/>
                <a:ea typeface="+mn-ea"/>
                <a:cs typeface="+mn-cs"/>
              </a:rPr>
              <a:t>Dajouidah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Séhili</a:t>
            </a:r>
            <a:r>
              <a:rPr lang="fr-FR" sz="1200" kern="1200" dirty="0">
                <a:solidFill>
                  <a:schemeClr val="tx1"/>
                </a:solidFill>
                <a:effectLst/>
                <a:latin typeface="+mn-lt"/>
                <a:ea typeface="+mn-ea"/>
                <a:cs typeface="+mn-cs"/>
              </a:rPr>
              <a: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23D430-AFF6-4643-8C12-D110BEF880E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84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2D5E03C-70A8-4E50-867C-1CF0B556F71A}" type="datetimeFigureOut">
              <a:rPr lang="fr-FR" smtClean="0"/>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B33E40-0065-4005-ABAB-E0769B1870C3}" type="slidenum">
              <a:rPr lang="fr-FR" smtClean="0"/>
              <a:t>‹N°›</a:t>
            </a:fld>
            <a:endParaRPr lang="fr-FR"/>
          </a:p>
        </p:txBody>
      </p:sp>
    </p:spTree>
    <p:extLst>
      <p:ext uri="{BB962C8B-B14F-4D97-AF65-F5344CB8AC3E}">
        <p14:creationId xmlns:p14="http://schemas.microsoft.com/office/powerpoint/2010/main" val="128460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D5E03C-70A8-4E50-867C-1CF0B556F71A}" type="datetimeFigureOut">
              <a:rPr lang="fr-FR" smtClean="0"/>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B33E40-0065-4005-ABAB-E0769B1870C3}" type="slidenum">
              <a:rPr lang="fr-FR" smtClean="0"/>
              <a:t>‹N°›</a:t>
            </a:fld>
            <a:endParaRPr lang="fr-FR"/>
          </a:p>
        </p:txBody>
      </p:sp>
    </p:spTree>
    <p:extLst>
      <p:ext uri="{BB962C8B-B14F-4D97-AF65-F5344CB8AC3E}">
        <p14:creationId xmlns:p14="http://schemas.microsoft.com/office/powerpoint/2010/main" val="316191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D5E03C-70A8-4E50-867C-1CF0B556F71A}" type="datetimeFigureOut">
              <a:rPr lang="fr-FR" smtClean="0"/>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B33E40-0065-4005-ABAB-E0769B1870C3}" type="slidenum">
              <a:rPr lang="fr-FR" smtClean="0"/>
              <a:t>‹N°›</a:t>
            </a:fld>
            <a:endParaRPr lang="fr-FR"/>
          </a:p>
        </p:txBody>
      </p:sp>
    </p:spTree>
    <p:extLst>
      <p:ext uri="{BB962C8B-B14F-4D97-AF65-F5344CB8AC3E}">
        <p14:creationId xmlns:p14="http://schemas.microsoft.com/office/powerpoint/2010/main" val="3265437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33800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36418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2940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62026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41341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61636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22016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132035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2D5E03C-70A8-4E50-867C-1CF0B556F71A}" type="datetimeFigureOut">
              <a:rPr lang="fr-FR" smtClean="0"/>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B33E40-0065-4005-ABAB-E0769B1870C3}" type="slidenum">
              <a:rPr lang="fr-FR" smtClean="0"/>
              <a:t>‹N°›</a:t>
            </a:fld>
            <a:endParaRPr lang="fr-FR"/>
          </a:p>
        </p:txBody>
      </p:sp>
    </p:spTree>
    <p:extLst>
      <p:ext uri="{BB962C8B-B14F-4D97-AF65-F5344CB8AC3E}">
        <p14:creationId xmlns:p14="http://schemas.microsoft.com/office/powerpoint/2010/main" val="2291110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15332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06439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336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5407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58255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543621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8532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67067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B0023-7EA2-4AD1-BD70-68B2A9D7ADD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94A51B9-9EE4-45AF-BCE0-5499698DC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5C7E568-7DAF-4CAD-8EB1-8DA3784C1F86}"/>
              </a:ext>
            </a:extLst>
          </p:cNvPr>
          <p:cNvSpPr>
            <a:spLocks noGrp="1"/>
          </p:cNvSpPr>
          <p:nvPr>
            <p:ph type="dt" sz="half" idx="10"/>
          </p:nvPr>
        </p:nvSpPr>
        <p:spPr/>
        <p:txBody>
          <a:bodyPr/>
          <a:lstStyle/>
          <a:p>
            <a:fld id="{CC932F59-368C-4B64-9F67-0FCF7289DE57}"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5CB4E22D-80C5-4E4C-92A0-E9732E2FC3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534F42-52BB-489D-A4A4-E77C2859CCEC}"/>
              </a:ext>
            </a:extLst>
          </p:cNvPr>
          <p:cNvSpPr>
            <a:spLocks noGrp="1"/>
          </p:cNvSpPr>
          <p:nvPr>
            <p:ph type="sldNum" sz="quarter" idx="12"/>
          </p:nvPr>
        </p:nvSpPr>
        <p:spPr/>
        <p:txBody>
          <a:bodyPr/>
          <a:lstStyle/>
          <a:p>
            <a:fld id="{E56D7529-B46D-46B9-8285-1014B07F75BD}" type="slidenum">
              <a:rPr lang="fr-FR" smtClean="0"/>
              <a:t>‹N°›</a:t>
            </a:fld>
            <a:endParaRPr lang="fr-FR"/>
          </a:p>
        </p:txBody>
      </p:sp>
    </p:spTree>
    <p:extLst>
      <p:ext uri="{BB962C8B-B14F-4D97-AF65-F5344CB8AC3E}">
        <p14:creationId xmlns:p14="http://schemas.microsoft.com/office/powerpoint/2010/main" val="547517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591633-9462-4D47-8792-5E1CA6EEA1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C6EBBC-7A72-4BC7-AF3F-5F580782303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7805EB-2968-482C-BCB5-99A6CFB0E151}"/>
              </a:ext>
            </a:extLst>
          </p:cNvPr>
          <p:cNvSpPr>
            <a:spLocks noGrp="1"/>
          </p:cNvSpPr>
          <p:nvPr>
            <p:ph type="dt" sz="half" idx="10"/>
          </p:nvPr>
        </p:nvSpPr>
        <p:spPr/>
        <p:txBody>
          <a:bodyPr/>
          <a:lstStyle/>
          <a:p>
            <a:fld id="{CC932F59-368C-4B64-9F67-0FCF7289DE57}"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1325B6B9-FF5E-49A8-BE49-E53743BB32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0BA15B-4379-46C7-B264-AF10B15593F8}"/>
              </a:ext>
            </a:extLst>
          </p:cNvPr>
          <p:cNvSpPr>
            <a:spLocks noGrp="1"/>
          </p:cNvSpPr>
          <p:nvPr>
            <p:ph type="sldNum" sz="quarter" idx="12"/>
          </p:nvPr>
        </p:nvSpPr>
        <p:spPr/>
        <p:txBody>
          <a:bodyPr/>
          <a:lstStyle/>
          <a:p>
            <a:fld id="{E56D7529-B46D-46B9-8285-1014B07F75BD}" type="slidenum">
              <a:rPr lang="fr-FR" smtClean="0"/>
              <a:t>‹N°›</a:t>
            </a:fld>
            <a:endParaRPr lang="fr-FR"/>
          </a:p>
        </p:txBody>
      </p:sp>
    </p:spTree>
    <p:extLst>
      <p:ext uri="{BB962C8B-B14F-4D97-AF65-F5344CB8AC3E}">
        <p14:creationId xmlns:p14="http://schemas.microsoft.com/office/powerpoint/2010/main" val="225975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A2D5E03C-70A8-4E50-867C-1CF0B556F71A}" type="datetimeFigureOut">
              <a:rPr lang="fr-FR" smtClean="0"/>
              <a:t>12/06/2023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5B33E40-0065-4005-ABAB-E0769B1870C3}" type="slidenum">
              <a:rPr lang="fr-FR" smtClean="0"/>
              <a:t>‹N°›</a:t>
            </a:fld>
            <a:endParaRPr lang="fr-FR"/>
          </a:p>
        </p:txBody>
      </p:sp>
    </p:spTree>
    <p:extLst>
      <p:ext uri="{BB962C8B-B14F-4D97-AF65-F5344CB8AC3E}">
        <p14:creationId xmlns:p14="http://schemas.microsoft.com/office/powerpoint/2010/main" val="2282351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05B5FB-6148-4B04-B98E-CEA4EC53244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17B7D75-8DFA-488E-B606-177EEBFE59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571BE33-4F9F-4830-9DED-0B61B8804520}"/>
              </a:ext>
            </a:extLst>
          </p:cNvPr>
          <p:cNvSpPr>
            <a:spLocks noGrp="1"/>
          </p:cNvSpPr>
          <p:nvPr>
            <p:ph type="dt" sz="half" idx="10"/>
          </p:nvPr>
        </p:nvSpPr>
        <p:spPr/>
        <p:txBody>
          <a:bodyPr/>
          <a:lstStyle/>
          <a:p>
            <a:fld id="{CC932F59-368C-4B64-9F67-0FCF7289DE57}"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CBCAABAE-3A89-4DDD-940A-8E68CA724D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0014BF-04E8-489F-A9A8-A424C425941F}"/>
              </a:ext>
            </a:extLst>
          </p:cNvPr>
          <p:cNvSpPr>
            <a:spLocks noGrp="1"/>
          </p:cNvSpPr>
          <p:nvPr>
            <p:ph type="sldNum" sz="quarter" idx="12"/>
          </p:nvPr>
        </p:nvSpPr>
        <p:spPr/>
        <p:txBody>
          <a:bodyPr/>
          <a:lstStyle/>
          <a:p>
            <a:fld id="{E56D7529-B46D-46B9-8285-1014B07F75BD}" type="slidenum">
              <a:rPr lang="fr-FR" smtClean="0"/>
              <a:t>‹N°›</a:t>
            </a:fld>
            <a:endParaRPr lang="fr-FR"/>
          </a:p>
        </p:txBody>
      </p:sp>
    </p:spTree>
    <p:extLst>
      <p:ext uri="{BB962C8B-B14F-4D97-AF65-F5344CB8AC3E}">
        <p14:creationId xmlns:p14="http://schemas.microsoft.com/office/powerpoint/2010/main" val="2750894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7776BD-B6DD-4C7A-B525-AD4384FED7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217B4E-46D0-4BFC-98E4-705F0CAE9F4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E35B9AD-2EC9-4376-B5EF-52CA89C1C9A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C23E0B8-9A99-4366-9B40-D56A47FAA63A}"/>
              </a:ext>
            </a:extLst>
          </p:cNvPr>
          <p:cNvSpPr>
            <a:spLocks noGrp="1"/>
          </p:cNvSpPr>
          <p:nvPr>
            <p:ph type="dt" sz="half" idx="10"/>
          </p:nvPr>
        </p:nvSpPr>
        <p:spPr/>
        <p:txBody>
          <a:bodyPr/>
          <a:lstStyle/>
          <a:p>
            <a:fld id="{CC932F59-368C-4B64-9F67-0FCF7289DE57}" type="datetimeFigureOut">
              <a:rPr lang="fr-FR" smtClean="0"/>
              <a:t>12/06/2023</a:t>
            </a:fld>
            <a:endParaRPr lang="fr-FR"/>
          </a:p>
        </p:txBody>
      </p:sp>
      <p:sp>
        <p:nvSpPr>
          <p:cNvPr id="6" name="Espace réservé du pied de page 5">
            <a:extLst>
              <a:ext uri="{FF2B5EF4-FFF2-40B4-BE49-F238E27FC236}">
                <a16:creationId xmlns:a16="http://schemas.microsoft.com/office/drawing/2014/main" id="{307D628E-ABD2-461E-85CA-3A395EA1567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4F9740-6632-4E3E-8EEE-479BC53A3A4D}"/>
              </a:ext>
            </a:extLst>
          </p:cNvPr>
          <p:cNvSpPr>
            <a:spLocks noGrp="1"/>
          </p:cNvSpPr>
          <p:nvPr>
            <p:ph type="sldNum" sz="quarter" idx="12"/>
          </p:nvPr>
        </p:nvSpPr>
        <p:spPr/>
        <p:txBody>
          <a:bodyPr/>
          <a:lstStyle/>
          <a:p>
            <a:fld id="{E56D7529-B46D-46B9-8285-1014B07F75BD}" type="slidenum">
              <a:rPr lang="fr-FR" smtClean="0"/>
              <a:t>‹N°›</a:t>
            </a:fld>
            <a:endParaRPr lang="fr-FR"/>
          </a:p>
        </p:txBody>
      </p:sp>
    </p:spTree>
    <p:extLst>
      <p:ext uri="{BB962C8B-B14F-4D97-AF65-F5344CB8AC3E}">
        <p14:creationId xmlns:p14="http://schemas.microsoft.com/office/powerpoint/2010/main" val="2396283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61B37-63A6-4BA5-8A47-9510F6FD46F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9B4903C-20C3-4954-BF06-AAEE4C0F2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E25CF5F-2138-476D-98EF-5E69D0F4104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22515D3-A0B0-4999-883D-3C5888580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6A2CEBB-BA22-4F6C-AC13-5602647790D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F92C976-B2A2-44C1-8079-50F0EED99B3B}"/>
              </a:ext>
            </a:extLst>
          </p:cNvPr>
          <p:cNvSpPr>
            <a:spLocks noGrp="1"/>
          </p:cNvSpPr>
          <p:nvPr>
            <p:ph type="dt" sz="half" idx="10"/>
          </p:nvPr>
        </p:nvSpPr>
        <p:spPr/>
        <p:txBody>
          <a:bodyPr/>
          <a:lstStyle/>
          <a:p>
            <a:fld id="{CC932F59-368C-4B64-9F67-0FCF7289DE57}" type="datetimeFigureOut">
              <a:rPr lang="fr-FR" smtClean="0"/>
              <a:t>12/06/2023</a:t>
            </a:fld>
            <a:endParaRPr lang="fr-FR"/>
          </a:p>
        </p:txBody>
      </p:sp>
      <p:sp>
        <p:nvSpPr>
          <p:cNvPr id="8" name="Espace réservé du pied de page 7">
            <a:extLst>
              <a:ext uri="{FF2B5EF4-FFF2-40B4-BE49-F238E27FC236}">
                <a16:creationId xmlns:a16="http://schemas.microsoft.com/office/drawing/2014/main" id="{740BB315-9453-4522-A00D-841E4714FA9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A16DE1E-5035-4D33-B044-0AEF0E197EE9}"/>
              </a:ext>
            </a:extLst>
          </p:cNvPr>
          <p:cNvSpPr>
            <a:spLocks noGrp="1"/>
          </p:cNvSpPr>
          <p:nvPr>
            <p:ph type="sldNum" sz="quarter" idx="12"/>
          </p:nvPr>
        </p:nvSpPr>
        <p:spPr/>
        <p:txBody>
          <a:bodyPr/>
          <a:lstStyle/>
          <a:p>
            <a:fld id="{E56D7529-B46D-46B9-8285-1014B07F75BD}" type="slidenum">
              <a:rPr lang="fr-FR" smtClean="0"/>
              <a:t>‹N°›</a:t>
            </a:fld>
            <a:endParaRPr lang="fr-FR"/>
          </a:p>
        </p:txBody>
      </p:sp>
    </p:spTree>
    <p:extLst>
      <p:ext uri="{BB962C8B-B14F-4D97-AF65-F5344CB8AC3E}">
        <p14:creationId xmlns:p14="http://schemas.microsoft.com/office/powerpoint/2010/main" val="837674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04290-04C6-49B9-B858-A31AF3FAA5B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15CE3AB-1B0B-4C0D-A77D-5794113E8500}"/>
              </a:ext>
            </a:extLst>
          </p:cNvPr>
          <p:cNvSpPr>
            <a:spLocks noGrp="1"/>
          </p:cNvSpPr>
          <p:nvPr>
            <p:ph type="dt" sz="half" idx="10"/>
          </p:nvPr>
        </p:nvSpPr>
        <p:spPr/>
        <p:txBody>
          <a:bodyPr/>
          <a:lstStyle/>
          <a:p>
            <a:fld id="{CC932F59-368C-4B64-9F67-0FCF7289DE57}" type="datetimeFigureOut">
              <a:rPr lang="fr-FR" smtClean="0"/>
              <a:t>12/06/2023</a:t>
            </a:fld>
            <a:endParaRPr lang="fr-FR"/>
          </a:p>
        </p:txBody>
      </p:sp>
      <p:sp>
        <p:nvSpPr>
          <p:cNvPr id="4" name="Espace réservé du pied de page 3">
            <a:extLst>
              <a:ext uri="{FF2B5EF4-FFF2-40B4-BE49-F238E27FC236}">
                <a16:creationId xmlns:a16="http://schemas.microsoft.com/office/drawing/2014/main" id="{2EC39625-D3BE-43AE-A28B-E17E18DB88B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568592-BD88-4DD2-81E0-6E1BA9C54CD1}"/>
              </a:ext>
            </a:extLst>
          </p:cNvPr>
          <p:cNvSpPr>
            <a:spLocks noGrp="1"/>
          </p:cNvSpPr>
          <p:nvPr>
            <p:ph type="sldNum" sz="quarter" idx="12"/>
          </p:nvPr>
        </p:nvSpPr>
        <p:spPr/>
        <p:txBody>
          <a:bodyPr/>
          <a:lstStyle/>
          <a:p>
            <a:fld id="{E56D7529-B46D-46B9-8285-1014B07F75BD}" type="slidenum">
              <a:rPr lang="fr-FR" smtClean="0"/>
              <a:t>‹N°›</a:t>
            </a:fld>
            <a:endParaRPr lang="fr-FR"/>
          </a:p>
        </p:txBody>
      </p:sp>
    </p:spTree>
    <p:extLst>
      <p:ext uri="{BB962C8B-B14F-4D97-AF65-F5344CB8AC3E}">
        <p14:creationId xmlns:p14="http://schemas.microsoft.com/office/powerpoint/2010/main" val="1690708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865164C-551E-401C-B7B1-72EFC4B1DEFE}"/>
              </a:ext>
            </a:extLst>
          </p:cNvPr>
          <p:cNvSpPr>
            <a:spLocks noGrp="1"/>
          </p:cNvSpPr>
          <p:nvPr>
            <p:ph type="dt" sz="half" idx="10"/>
          </p:nvPr>
        </p:nvSpPr>
        <p:spPr/>
        <p:txBody>
          <a:bodyPr/>
          <a:lstStyle/>
          <a:p>
            <a:fld id="{CC932F59-368C-4B64-9F67-0FCF7289DE57}" type="datetimeFigureOut">
              <a:rPr lang="fr-FR" smtClean="0"/>
              <a:t>12/06/2023</a:t>
            </a:fld>
            <a:endParaRPr lang="fr-FR"/>
          </a:p>
        </p:txBody>
      </p:sp>
      <p:sp>
        <p:nvSpPr>
          <p:cNvPr id="3" name="Espace réservé du pied de page 2">
            <a:extLst>
              <a:ext uri="{FF2B5EF4-FFF2-40B4-BE49-F238E27FC236}">
                <a16:creationId xmlns:a16="http://schemas.microsoft.com/office/drawing/2014/main" id="{B38D4506-F041-4CA1-8BD2-1FCD4948731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4684536-A690-44A7-865A-3A1692CEAE24}"/>
              </a:ext>
            </a:extLst>
          </p:cNvPr>
          <p:cNvSpPr>
            <a:spLocks noGrp="1"/>
          </p:cNvSpPr>
          <p:nvPr>
            <p:ph type="sldNum" sz="quarter" idx="12"/>
          </p:nvPr>
        </p:nvSpPr>
        <p:spPr/>
        <p:txBody>
          <a:bodyPr/>
          <a:lstStyle/>
          <a:p>
            <a:fld id="{E56D7529-B46D-46B9-8285-1014B07F75BD}" type="slidenum">
              <a:rPr lang="fr-FR" smtClean="0"/>
              <a:t>‹N°›</a:t>
            </a:fld>
            <a:endParaRPr lang="fr-FR"/>
          </a:p>
        </p:txBody>
      </p:sp>
    </p:spTree>
    <p:extLst>
      <p:ext uri="{BB962C8B-B14F-4D97-AF65-F5344CB8AC3E}">
        <p14:creationId xmlns:p14="http://schemas.microsoft.com/office/powerpoint/2010/main" val="1787070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FE460-EAAB-49B9-B225-53812F7CB3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75D9012-377B-492E-9A66-325815270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1991A93-10F8-4245-B1EF-DAFFCB9B1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228ACB-F4AD-4A02-8183-21C0E2AC132C}"/>
              </a:ext>
            </a:extLst>
          </p:cNvPr>
          <p:cNvSpPr>
            <a:spLocks noGrp="1"/>
          </p:cNvSpPr>
          <p:nvPr>
            <p:ph type="dt" sz="half" idx="10"/>
          </p:nvPr>
        </p:nvSpPr>
        <p:spPr/>
        <p:txBody>
          <a:bodyPr/>
          <a:lstStyle/>
          <a:p>
            <a:fld id="{CC932F59-368C-4B64-9F67-0FCF7289DE57}" type="datetimeFigureOut">
              <a:rPr lang="fr-FR" smtClean="0"/>
              <a:t>12/06/2023</a:t>
            </a:fld>
            <a:endParaRPr lang="fr-FR"/>
          </a:p>
        </p:txBody>
      </p:sp>
      <p:sp>
        <p:nvSpPr>
          <p:cNvPr id="6" name="Espace réservé du pied de page 5">
            <a:extLst>
              <a:ext uri="{FF2B5EF4-FFF2-40B4-BE49-F238E27FC236}">
                <a16:creationId xmlns:a16="http://schemas.microsoft.com/office/drawing/2014/main" id="{02EA0F78-4E80-48CF-9E8C-9A054E7769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7B03C5F-961F-4774-9781-66AF505027AB}"/>
              </a:ext>
            </a:extLst>
          </p:cNvPr>
          <p:cNvSpPr>
            <a:spLocks noGrp="1"/>
          </p:cNvSpPr>
          <p:nvPr>
            <p:ph type="sldNum" sz="quarter" idx="12"/>
          </p:nvPr>
        </p:nvSpPr>
        <p:spPr/>
        <p:txBody>
          <a:bodyPr/>
          <a:lstStyle/>
          <a:p>
            <a:fld id="{E56D7529-B46D-46B9-8285-1014B07F75BD}" type="slidenum">
              <a:rPr lang="fr-FR" smtClean="0"/>
              <a:t>‹N°›</a:t>
            </a:fld>
            <a:endParaRPr lang="fr-FR"/>
          </a:p>
        </p:txBody>
      </p:sp>
    </p:spTree>
    <p:extLst>
      <p:ext uri="{BB962C8B-B14F-4D97-AF65-F5344CB8AC3E}">
        <p14:creationId xmlns:p14="http://schemas.microsoft.com/office/powerpoint/2010/main" val="3365609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27E0B-F80B-490A-80BD-F2BF14F2E5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E24D741-9D62-47B2-9874-89F416FE1D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5C925CA-C087-4FFB-B004-E137B0C57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465DCD8-D5F9-4DC2-869C-DFC5FBA5FF27}"/>
              </a:ext>
            </a:extLst>
          </p:cNvPr>
          <p:cNvSpPr>
            <a:spLocks noGrp="1"/>
          </p:cNvSpPr>
          <p:nvPr>
            <p:ph type="dt" sz="half" idx="10"/>
          </p:nvPr>
        </p:nvSpPr>
        <p:spPr/>
        <p:txBody>
          <a:bodyPr/>
          <a:lstStyle/>
          <a:p>
            <a:fld id="{CC932F59-368C-4B64-9F67-0FCF7289DE57}" type="datetimeFigureOut">
              <a:rPr lang="fr-FR" smtClean="0"/>
              <a:t>12/06/2023</a:t>
            </a:fld>
            <a:endParaRPr lang="fr-FR"/>
          </a:p>
        </p:txBody>
      </p:sp>
      <p:sp>
        <p:nvSpPr>
          <p:cNvPr id="6" name="Espace réservé du pied de page 5">
            <a:extLst>
              <a:ext uri="{FF2B5EF4-FFF2-40B4-BE49-F238E27FC236}">
                <a16:creationId xmlns:a16="http://schemas.microsoft.com/office/drawing/2014/main" id="{C0345087-6611-4E13-ABC1-22A60E5AE4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92EEC9-F684-4804-8767-F6DECC4F3DBC}"/>
              </a:ext>
            </a:extLst>
          </p:cNvPr>
          <p:cNvSpPr>
            <a:spLocks noGrp="1"/>
          </p:cNvSpPr>
          <p:nvPr>
            <p:ph type="sldNum" sz="quarter" idx="12"/>
          </p:nvPr>
        </p:nvSpPr>
        <p:spPr/>
        <p:txBody>
          <a:bodyPr/>
          <a:lstStyle/>
          <a:p>
            <a:fld id="{E56D7529-B46D-46B9-8285-1014B07F75BD}" type="slidenum">
              <a:rPr lang="fr-FR" smtClean="0"/>
              <a:t>‹N°›</a:t>
            </a:fld>
            <a:endParaRPr lang="fr-FR"/>
          </a:p>
        </p:txBody>
      </p:sp>
    </p:spTree>
    <p:extLst>
      <p:ext uri="{BB962C8B-B14F-4D97-AF65-F5344CB8AC3E}">
        <p14:creationId xmlns:p14="http://schemas.microsoft.com/office/powerpoint/2010/main" val="42791406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0DE71-5235-4B9F-9741-EB3E1E1684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85BD3EC-0747-47DB-9542-7677593515B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F198F5-A188-455D-9569-63E5E384B426}"/>
              </a:ext>
            </a:extLst>
          </p:cNvPr>
          <p:cNvSpPr>
            <a:spLocks noGrp="1"/>
          </p:cNvSpPr>
          <p:nvPr>
            <p:ph type="dt" sz="half" idx="10"/>
          </p:nvPr>
        </p:nvSpPr>
        <p:spPr/>
        <p:txBody>
          <a:bodyPr/>
          <a:lstStyle/>
          <a:p>
            <a:fld id="{CC932F59-368C-4B64-9F67-0FCF7289DE57}"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36F270DF-BCAB-4604-8424-6CBD6B2C51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16FF6C-53BF-4650-8ACC-C5044D3F958F}"/>
              </a:ext>
            </a:extLst>
          </p:cNvPr>
          <p:cNvSpPr>
            <a:spLocks noGrp="1"/>
          </p:cNvSpPr>
          <p:nvPr>
            <p:ph type="sldNum" sz="quarter" idx="12"/>
          </p:nvPr>
        </p:nvSpPr>
        <p:spPr/>
        <p:txBody>
          <a:bodyPr/>
          <a:lstStyle/>
          <a:p>
            <a:fld id="{E56D7529-B46D-46B9-8285-1014B07F75BD}" type="slidenum">
              <a:rPr lang="fr-FR" smtClean="0"/>
              <a:t>‹N°›</a:t>
            </a:fld>
            <a:endParaRPr lang="fr-FR"/>
          </a:p>
        </p:txBody>
      </p:sp>
    </p:spTree>
    <p:extLst>
      <p:ext uri="{BB962C8B-B14F-4D97-AF65-F5344CB8AC3E}">
        <p14:creationId xmlns:p14="http://schemas.microsoft.com/office/powerpoint/2010/main" val="482045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A6B9901-9E03-4BA2-8993-3A2A71BDCB6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86ED2E4-2784-467F-A380-C54130D496C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3F7E6C-0A6E-4D78-BD78-A15438124E9C}"/>
              </a:ext>
            </a:extLst>
          </p:cNvPr>
          <p:cNvSpPr>
            <a:spLocks noGrp="1"/>
          </p:cNvSpPr>
          <p:nvPr>
            <p:ph type="dt" sz="half" idx="10"/>
          </p:nvPr>
        </p:nvSpPr>
        <p:spPr/>
        <p:txBody>
          <a:bodyPr/>
          <a:lstStyle/>
          <a:p>
            <a:fld id="{CC932F59-368C-4B64-9F67-0FCF7289DE57}"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51B75BB4-763D-470A-BBA2-6F31725CD9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5A78807-789F-4C17-954B-C9BC7415D056}"/>
              </a:ext>
            </a:extLst>
          </p:cNvPr>
          <p:cNvSpPr>
            <a:spLocks noGrp="1"/>
          </p:cNvSpPr>
          <p:nvPr>
            <p:ph type="sldNum" sz="quarter" idx="12"/>
          </p:nvPr>
        </p:nvSpPr>
        <p:spPr/>
        <p:txBody>
          <a:bodyPr/>
          <a:lstStyle/>
          <a:p>
            <a:fld id="{E56D7529-B46D-46B9-8285-1014B07F75BD}" type="slidenum">
              <a:rPr lang="fr-FR" smtClean="0"/>
              <a:t>‹N°›</a:t>
            </a:fld>
            <a:endParaRPr lang="fr-FR"/>
          </a:p>
        </p:txBody>
      </p:sp>
    </p:spTree>
    <p:extLst>
      <p:ext uri="{BB962C8B-B14F-4D97-AF65-F5344CB8AC3E}">
        <p14:creationId xmlns:p14="http://schemas.microsoft.com/office/powerpoint/2010/main" val="2180471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6/12/2023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79753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2D5E03C-70A8-4E50-867C-1CF0B556F71A}" type="datetimeFigureOut">
              <a:rPr lang="fr-FR" smtClean="0"/>
              <a:t>12/06/2023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B33E40-0065-4005-ABAB-E0769B1870C3}" type="slidenum">
              <a:rPr lang="fr-FR" smtClean="0"/>
              <a:t>‹N°›</a:t>
            </a:fld>
            <a:endParaRPr lang="fr-FR"/>
          </a:p>
        </p:txBody>
      </p:sp>
    </p:spTree>
    <p:extLst>
      <p:ext uri="{BB962C8B-B14F-4D97-AF65-F5344CB8AC3E}">
        <p14:creationId xmlns:p14="http://schemas.microsoft.com/office/powerpoint/2010/main" val="19475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121100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6/12/2023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674054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6/12/2023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71637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5125305" y="1488985"/>
            <a:ext cx="6264350" cy="169685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118447" y="4351687"/>
            <a:ext cx="6265588" cy="1704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6/12/2023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841781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024060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6/12/2023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100705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6/12/2023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419284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6/12/2023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455433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304420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6/12/2023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04112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2D5E03C-70A8-4E50-867C-1CF0B556F71A}" type="datetimeFigureOut">
              <a:rPr lang="fr-FR" smtClean="0"/>
              <a:t>12/06/2023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5B33E40-0065-4005-ABAB-E0769B1870C3}" type="slidenum">
              <a:rPr lang="fr-FR" smtClean="0"/>
              <a:t>‹N°›</a:t>
            </a:fld>
            <a:endParaRPr lang="fr-FR"/>
          </a:p>
        </p:txBody>
      </p:sp>
    </p:spTree>
    <p:extLst>
      <p:ext uri="{BB962C8B-B14F-4D97-AF65-F5344CB8AC3E}">
        <p14:creationId xmlns:p14="http://schemas.microsoft.com/office/powerpoint/2010/main" val="1594208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E47D24C-6C23-694E-8CAC-FDE3E525B033}" type="datetimeFigureOut">
              <a:rPr lang="it-IT" smtClean="0"/>
              <a:t>12/06/2023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6FDD35-74F1-E740-B3F7-56CFC11991A3}" type="slidenum">
              <a:rPr lang="it-IT" smtClean="0"/>
              <a:t>‹N°›</a:t>
            </a:fld>
            <a:endParaRPr lang="it-IT"/>
          </a:p>
        </p:txBody>
      </p:sp>
    </p:spTree>
    <p:extLst>
      <p:ext uri="{BB962C8B-B14F-4D97-AF65-F5344CB8AC3E}">
        <p14:creationId xmlns:p14="http://schemas.microsoft.com/office/powerpoint/2010/main" val="11139564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E47D24C-6C23-694E-8CAC-FDE3E525B033}" type="datetimeFigureOut">
              <a:rPr lang="it-IT" smtClean="0"/>
              <a:t>12/06/2023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6FDD35-74F1-E740-B3F7-56CFC11991A3}" type="slidenum">
              <a:rPr lang="it-IT" smtClean="0"/>
              <a:t>‹N°›</a:t>
            </a:fld>
            <a:endParaRPr lang="it-IT"/>
          </a:p>
        </p:txBody>
      </p:sp>
    </p:spTree>
    <p:extLst>
      <p:ext uri="{BB962C8B-B14F-4D97-AF65-F5344CB8AC3E}">
        <p14:creationId xmlns:p14="http://schemas.microsoft.com/office/powerpoint/2010/main" val="2856405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E47D24C-6C23-694E-8CAC-FDE3E525B033}" type="datetimeFigureOut">
              <a:rPr lang="it-IT" smtClean="0"/>
              <a:t>12/06/2023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06FDD35-74F1-E740-B3F7-56CFC11991A3}" type="slidenum">
              <a:rPr lang="it-IT" smtClean="0"/>
              <a:t>‹N°›</a:t>
            </a:fld>
            <a:endParaRPr lang="it-IT"/>
          </a:p>
        </p:txBody>
      </p:sp>
    </p:spTree>
    <p:extLst>
      <p:ext uri="{BB962C8B-B14F-4D97-AF65-F5344CB8AC3E}">
        <p14:creationId xmlns:p14="http://schemas.microsoft.com/office/powerpoint/2010/main" val="19785521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AE47D24C-6C23-694E-8CAC-FDE3E525B033}" type="datetimeFigureOut">
              <a:rPr lang="it-IT" smtClean="0"/>
              <a:t>12/06/2023</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206FDD35-74F1-E740-B3F7-56CFC11991A3}" type="slidenum">
              <a:rPr lang="it-IT" smtClean="0"/>
              <a:t>‹N°›</a:t>
            </a:fld>
            <a:endParaRPr lang="it-IT"/>
          </a:p>
        </p:txBody>
      </p:sp>
    </p:spTree>
    <p:extLst>
      <p:ext uri="{BB962C8B-B14F-4D97-AF65-F5344CB8AC3E}">
        <p14:creationId xmlns:p14="http://schemas.microsoft.com/office/powerpoint/2010/main" val="1210581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AE47D24C-6C23-694E-8CAC-FDE3E525B033}" type="datetimeFigureOut">
              <a:rPr lang="it-IT" smtClean="0"/>
              <a:t>12/06/2023</a:t>
            </a:fld>
            <a:endParaRPr lang="it-IT"/>
          </a:p>
        </p:txBody>
      </p:sp>
      <p:sp>
        <p:nvSpPr>
          <p:cNvPr id="11" name="Footer Placeholder 10"/>
          <p:cNvSpPr>
            <a:spLocks noGrp="1"/>
          </p:cNvSpPr>
          <p:nvPr>
            <p:ph type="ftr" sz="quarter" idx="11"/>
          </p:nvPr>
        </p:nvSpPr>
        <p:spPr/>
        <p:txBody>
          <a:bodyPr/>
          <a:lstStyle/>
          <a:p>
            <a:endParaRPr lang="it-IT"/>
          </a:p>
        </p:txBody>
      </p:sp>
      <p:sp>
        <p:nvSpPr>
          <p:cNvPr id="12" name="Slide Number Placeholder 11"/>
          <p:cNvSpPr>
            <a:spLocks noGrp="1"/>
          </p:cNvSpPr>
          <p:nvPr>
            <p:ph type="sldNum" sz="quarter" idx="12"/>
          </p:nvPr>
        </p:nvSpPr>
        <p:spPr/>
        <p:txBody>
          <a:bodyPr/>
          <a:lstStyle/>
          <a:p>
            <a:fld id="{206FDD35-74F1-E740-B3F7-56CFC11991A3}" type="slidenum">
              <a:rPr lang="it-IT" smtClean="0"/>
              <a:t>‹N°›</a:t>
            </a:fld>
            <a:endParaRPr lang="it-IT"/>
          </a:p>
        </p:txBody>
      </p:sp>
    </p:spTree>
    <p:extLst>
      <p:ext uri="{BB962C8B-B14F-4D97-AF65-F5344CB8AC3E}">
        <p14:creationId xmlns:p14="http://schemas.microsoft.com/office/powerpoint/2010/main" val="11581538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AE47D24C-6C23-694E-8CAC-FDE3E525B033}" type="datetimeFigureOut">
              <a:rPr lang="it-IT" smtClean="0"/>
              <a:t>12/06/2023</a:t>
            </a:fld>
            <a:endParaRPr lang="it-IT"/>
          </a:p>
        </p:txBody>
      </p:sp>
      <p:sp>
        <p:nvSpPr>
          <p:cNvPr id="7" name="Footer Placeholder 6"/>
          <p:cNvSpPr>
            <a:spLocks noGrp="1"/>
          </p:cNvSpPr>
          <p:nvPr>
            <p:ph type="ftr" sz="quarter" idx="11"/>
          </p:nvPr>
        </p:nvSpPr>
        <p:spPr/>
        <p:txBody>
          <a:bodyPr/>
          <a:lstStyle/>
          <a:p>
            <a:endParaRPr lang="it-IT"/>
          </a:p>
        </p:txBody>
      </p:sp>
      <p:sp>
        <p:nvSpPr>
          <p:cNvPr id="8" name="Slide Number Placeholder 7"/>
          <p:cNvSpPr>
            <a:spLocks noGrp="1"/>
          </p:cNvSpPr>
          <p:nvPr>
            <p:ph type="sldNum" sz="quarter" idx="12"/>
          </p:nvPr>
        </p:nvSpPr>
        <p:spPr/>
        <p:txBody>
          <a:bodyPr/>
          <a:lstStyle/>
          <a:p>
            <a:fld id="{206FDD35-74F1-E740-B3F7-56CFC11991A3}" type="slidenum">
              <a:rPr lang="it-IT" smtClean="0"/>
              <a:t>‹N°›</a:t>
            </a:fld>
            <a:endParaRPr lang="it-IT"/>
          </a:p>
        </p:txBody>
      </p:sp>
    </p:spTree>
    <p:extLst>
      <p:ext uri="{BB962C8B-B14F-4D97-AF65-F5344CB8AC3E}">
        <p14:creationId xmlns:p14="http://schemas.microsoft.com/office/powerpoint/2010/main" val="3730692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47D24C-6C23-694E-8CAC-FDE3E525B033}" type="datetimeFigureOut">
              <a:rPr lang="it-IT" smtClean="0"/>
              <a:t>12/06/2023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06FDD35-74F1-E740-B3F7-56CFC11991A3}" type="slidenum">
              <a:rPr lang="it-IT" smtClean="0"/>
              <a:t>‹N°›</a:t>
            </a:fld>
            <a:endParaRPr lang="it-IT"/>
          </a:p>
        </p:txBody>
      </p:sp>
    </p:spTree>
    <p:extLst>
      <p:ext uri="{BB962C8B-B14F-4D97-AF65-F5344CB8AC3E}">
        <p14:creationId xmlns:p14="http://schemas.microsoft.com/office/powerpoint/2010/main" val="2602663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AE47D24C-6C23-694E-8CAC-FDE3E525B033}" type="datetimeFigureOut">
              <a:rPr lang="it-IT" smtClean="0"/>
              <a:t>12/06/2023</a:t>
            </a:fld>
            <a:endParaRPr lang="it-IT"/>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fld id="{206FDD35-74F1-E740-B3F7-56CFC11991A3}" type="slidenum">
              <a:rPr lang="it-IT" smtClean="0"/>
              <a:t>‹N°›</a:t>
            </a:fld>
            <a:endParaRPr lang="it-IT"/>
          </a:p>
        </p:txBody>
      </p:sp>
    </p:spTree>
    <p:extLst>
      <p:ext uri="{BB962C8B-B14F-4D97-AF65-F5344CB8AC3E}">
        <p14:creationId xmlns:p14="http://schemas.microsoft.com/office/powerpoint/2010/main" val="34028976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AE47D24C-6C23-694E-8CAC-FDE3E525B033}" type="datetimeFigureOut">
              <a:rPr lang="it-IT" smtClean="0"/>
              <a:t>12/06/2023</a:t>
            </a:fld>
            <a:endParaRPr lang="it-IT"/>
          </a:p>
        </p:txBody>
      </p:sp>
      <p:sp>
        <p:nvSpPr>
          <p:cNvPr id="9" name="Footer Placeholder 8"/>
          <p:cNvSpPr>
            <a:spLocks noGrp="1"/>
          </p:cNvSpPr>
          <p:nvPr>
            <p:ph type="ftr" sz="quarter" idx="11"/>
          </p:nvPr>
        </p:nvSpPr>
        <p:spPr>
          <a:xfrm>
            <a:off x="3499101" y="6356350"/>
            <a:ext cx="5911517" cy="365125"/>
          </a:xfrm>
        </p:spPr>
        <p:txBody>
          <a:bodyPr/>
          <a:lstStyle/>
          <a:p>
            <a:endParaRPr lang="it-IT"/>
          </a:p>
        </p:txBody>
      </p:sp>
      <p:sp>
        <p:nvSpPr>
          <p:cNvPr id="10" name="Slide Number Placeholder 9"/>
          <p:cNvSpPr>
            <a:spLocks noGrp="1"/>
          </p:cNvSpPr>
          <p:nvPr>
            <p:ph type="sldNum" sz="quarter" idx="12"/>
          </p:nvPr>
        </p:nvSpPr>
        <p:spPr/>
        <p:txBody>
          <a:bodyPr/>
          <a:lstStyle/>
          <a:p>
            <a:fld id="{206FDD35-74F1-E740-B3F7-56CFC11991A3}" type="slidenum">
              <a:rPr lang="it-IT" smtClean="0"/>
              <a:t>‹N°›</a:t>
            </a:fld>
            <a:endParaRPr lang="it-IT"/>
          </a:p>
        </p:txBody>
      </p:sp>
    </p:spTree>
    <p:extLst>
      <p:ext uri="{BB962C8B-B14F-4D97-AF65-F5344CB8AC3E}">
        <p14:creationId xmlns:p14="http://schemas.microsoft.com/office/powerpoint/2010/main" val="1617156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E47D24C-6C23-694E-8CAC-FDE3E525B033}" type="datetimeFigureOut">
              <a:rPr lang="it-IT" smtClean="0"/>
              <a:t>12/06/2023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06FDD35-74F1-E740-B3F7-56CFC11991A3}" type="slidenum">
              <a:rPr lang="it-IT" smtClean="0"/>
              <a:t>‹N°›</a:t>
            </a:fld>
            <a:endParaRPr lang="it-IT"/>
          </a:p>
        </p:txBody>
      </p:sp>
    </p:spTree>
    <p:extLst>
      <p:ext uri="{BB962C8B-B14F-4D97-AF65-F5344CB8AC3E}">
        <p14:creationId xmlns:p14="http://schemas.microsoft.com/office/powerpoint/2010/main" val="171379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2D5E03C-70A8-4E50-867C-1CF0B556F71A}" type="datetimeFigureOut">
              <a:rPr lang="fr-FR" smtClean="0"/>
              <a:t>12/06/2023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5B33E40-0065-4005-ABAB-E0769B1870C3}" type="slidenum">
              <a:rPr lang="fr-FR" smtClean="0"/>
              <a:t>‹N°›</a:t>
            </a:fld>
            <a:endParaRPr lang="fr-FR"/>
          </a:p>
        </p:txBody>
      </p:sp>
    </p:spTree>
    <p:extLst>
      <p:ext uri="{BB962C8B-B14F-4D97-AF65-F5344CB8AC3E}">
        <p14:creationId xmlns:p14="http://schemas.microsoft.com/office/powerpoint/2010/main" val="3104014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E47D24C-6C23-694E-8CAC-FDE3E525B033}" type="datetimeFigureOut">
              <a:rPr lang="it-IT" smtClean="0"/>
              <a:t>12/06/2023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06FDD35-74F1-E740-B3F7-56CFC11991A3}" type="slidenum">
              <a:rPr lang="it-IT" smtClean="0"/>
              <a:t>‹N°›</a:t>
            </a:fld>
            <a:endParaRPr lang="it-IT"/>
          </a:p>
        </p:txBody>
      </p:sp>
    </p:spTree>
    <p:extLst>
      <p:ext uri="{BB962C8B-B14F-4D97-AF65-F5344CB8AC3E}">
        <p14:creationId xmlns:p14="http://schemas.microsoft.com/office/powerpoint/2010/main" val="1409047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B7DAF-D251-6DA2-6502-16FDF87A1AC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E18ADD0-BF1C-5B39-919E-34A9F0D69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F30872A-4B30-80C4-B0D5-172E5C3C01A0}"/>
              </a:ext>
            </a:extLst>
          </p:cNvPr>
          <p:cNvSpPr>
            <a:spLocks noGrp="1"/>
          </p:cNvSpPr>
          <p:nvPr>
            <p:ph type="dt" sz="half" idx="10"/>
          </p:nvPr>
        </p:nvSpPr>
        <p:spPr/>
        <p:txBody>
          <a:bodyPr/>
          <a:lstStyle/>
          <a:p>
            <a:fld id="{15561AD2-B498-4748-8BE0-6951D373DBAC}" type="datetime1">
              <a:rPr lang="fr-FR" smtClean="0"/>
              <a:t>12/06/2023</a:t>
            </a:fld>
            <a:endParaRPr lang="fr-FR"/>
          </a:p>
        </p:txBody>
      </p:sp>
      <p:sp>
        <p:nvSpPr>
          <p:cNvPr id="5" name="Espace réservé du pied de page 4">
            <a:extLst>
              <a:ext uri="{FF2B5EF4-FFF2-40B4-BE49-F238E27FC236}">
                <a16:creationId xmlns:a16="http://schemas.microsoft.com/office/drawing/2014/main" id="{6188C150-DB8E-EA5E-2D99-CB637B2A8F1B}"/>
              </a:ext>
            </a:extLst>
          </p:cNvPr>
          <p:cNvSpPr>
            <a:spLocks noGrp="1"/>
          </p:cNvSpPr>
          <p:nvPr>
            <p:ph type="ftr" sz="quarter" idx="11"/>
          </p:nvPr>
        </p:nvSpPr>
        <p:spPr/>
        <p:txBody>
          <a:bodyPr/>
          <a:lstStyle/>
          <a:p>
            <a:r>
              <a:rPr lang="fr-FR"/>
              <a:t>Christel Poher - Comité de suivi de thèse 3ème année - 8 juin 2023</a:t>
            </a:r>
          </a:p>
        </p:txBody>
      </p:sp>
      <p:sp>
        <p:nvSpPr>
          <p:cNvPr id="6" name="Espace réservé du numéro de diapositive 5">
            <a:extLst>
              <a:ext uri="{FF2B5EF4-FFF2-40B4-BE49-F238E27FC236}">
                <a16:creationId xmlns:a16="http://schemas.microsoft.com/office/drawing/2014/main" id="{CB58AC0F-4701-4D20-C063-E810248CD818}"/>
              </a:ext>
            </a:extLst>
          </p:cNvPr>
          <p:cNvSpPr>
            <a:spLocks noGrp="1"/>
          </p:cNvSpPr>
          <p:nvPr>
            <p:ph type="sldNum" sz="quarter" idx="12"/>
          </p:nvPr>
        </p:nvSpPr>
        <p:spPr/>
        <p:txBody>
          <a:bodyPr/>
          <a:lstStyle/>
          <a:p>
            <a:fld id="{0B3080C4-5EBB-416B-B895-9865BBE79476}" type="slidenum">
              <a:rPr lang="fr-FR" smtClean="0"/>
              <a:t>‹N°›</a:t>
            </a:fld>
            <a:endParaRPr lang="fr-FR"/>
          </a:p>
        </p:txBody>
      </p:sp>
    </p:spTree>
    <p:extLst>
      <p:ext uri="{BB962C8B-B14F-4D97-AF65-F5344CB8AC3E}">
        <p14:creationId xmlns:p14="http://schemas.microsoft.com/office/powerpoint/2010/main" val="4083013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3947ED-9F54-58B7-7820-99EFB37491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46B023-668B-A439-B4BB-B283B89C594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26002B-09B9-DFCF-513C-C623F1D37A92}"/>
              </a:ext>
            </a:extLst>
          </p:cNvPr>
          <p:cNvSpPr>
            <a:spLocks noGrp="1"/>
          </p:cNvSpPr>
          <p:nvPr>
            <p:ph type="dt" sz="half" idx="10"/>
          </p:nvPr>
        </p:nvSpPr>
        <p:spPr/>
        <p:txBody>
          <a:bodyPr/>
          <a:lstStyle/>
          <a:p>
            <a:fld id="{DC7431D8-CEEC-4CD6-B5E6-7268259CE64D}" type="datetime1">
              <a:rPr lang="fr-FR" smtClean="0"/>
              <a:t>12/06/2023</a:t>
            </a:fld>
            <a:endParaRPr lang="fr-FR"/>
          </a:p>
        </p:txBody>
      </p:sp>
      <p:sp>
        <p:nvSpPr>
          <p:cNvPr id="5" name="Espace réservé du pied de page 4">
            <a:extLst>
              <a:ext uri="{FF2B5EF4-FFF2-40B4-BE49-F238E27FC236}">
                <a16:creationId xmlns:a16="http://schemas.microsoft.com/office/drawing/2014/main" id="{812455A2-3ECC-C564-761C-01C0A173A2B5}"/>
              </a:ext>
            </a:extLst>
          </p:cNvPr>
          <p:cNvSpPr>
            <a:spLocks noGrp="1"/>
          </p:cNvSpPr>
          <p:nvPr>
            <p:ph type="ftr" sz="quarter" idx="11"/>
          </p:nvPr>
        </p:nvSpPr>
        <p:spPr/>
        <p:txBody>
          <a:bodyPr/>
          <a:lstStyle/>
          <a:p>
            <a:r>
              <a:rPr lang="fr-FR"/>
              <a:t>Christel Poher - Comité de suivi de thèse 3ème année - 8 juin 2023</a:t>
            </a:r>
          </a:p>
        </p:txBody>
      </p:sp>
      <p:sp>
        <p:nvSpPr>
          <p:cNvPr id="6" name="Espace réservé du numéro de diapositive 5">
            <a:extLst>
              <a:ext uri="{FF2B5EF4-FFF2-40B4-BE49-F238E27FC236}">
                <a16:creationId xmlns:a16="http://schemas.microsoft.com/office/drawing/2014/main" id="{02FECB0C-4F32-51FD-A328-1A9D1FE13FB8}"/>
              </a:ext>
            </a:extLst>
          </p:cNvPr>
          <p:cNvSpPr>
            <a:spLocks noGrp="1"/>
          </p:cNvSpPr>
          <p:nvPr>
            <p:ph type="sldNum" sz="quarter" idx="12"/>
          </p:nvPr>
        </p:nvSpPr>
        <p:spPr/>
        <p:txBody>
          <a:bodyPr/>
          <a:lstStyle/>
          <a:p>
            <a:fld id="{0B3080C4-5EBB-416B-B895-9865BBE79476}" type="slidenum">
              <a:rPr lang="fr-FR" smtClean="0"/>
              <a:t>‹N°›</a:t>
            </a:fld>
            <a:endParaRPr lang="fr-FR"/>
          </a:p>
        </p:txBody>
      </p:sp>
    </p:spTree>
    <p:extLst>
      <p:ext uri="{BB962C8B-B14F-4D97-AF65-F5344CB8AC3E}">
        <p14:creationId xmlns:p14="http://schemas.microsoft.com/office/powerpoint/2010/main" val="32359095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75DB22-96B2-290C-683C-FF1192C7EC7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C450843-7E3C-088E-4CDB-02A8C5175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03D057C-4829-9663-D4CB-980642978E85}"/>
              </a:ext>
            </a:extLst>
          </p:cNvPr>
          <p:cNvSpPr>
            <a:spLocks noGrp="1"/>
          </p:cNvSpPr>
          <p:nvPr>
            <p:ph type="dt" sz="half" idx="10"/>
          </p:nvPr>
        </p:nvSpPr>
        <p:spPr/>
        <p:txBody>
          <a:bodyPr/>
          <a:lstStyle/>
          <a:p>
            <a:fld id="{B4A9B744-CE58-4A65-8E7C-3CCF2F9704A2}" type="datetime1">
              <a:rPr lang="fr-FR" smtClean="0"/>
              <a:t>12/06/2023</a:t>
            </a:fld>
            <a:endParaRPr lang="fr-FR"/>
          </a:p>
        </p:txBody>
      </p:sp>
      <p:sp>
        <p:nvSpPr>
          <p:cNvPr id="5" name="Espace réservé du pied de page 4">
            <a:extLst>
              <a:ext uri="{FF2B5EF4-FFF2-40B4-BE49-F238E27FC236}">
                <a16:creationId xmlns:a16="http://schemas.microsoft.com/office/drawing/2014/main" id="{5E9CDBBF-AF34-9B50-D2D5-7B2E3D59D795}"/>
              </a:ext>
            </a:extLst>
          </p:cNvPr>
          <p:cNvSpPr>
            <a:spLocks noGrp="1"/>
          </p:cNvSpPr>
          <p:nvPr>
            <p:ph type="ftr" sz="quarter" idx="11"/>
          </p:nvPr>
        </p:nvSpPr>
        <p:spPr/>
        <p:txBody>
          <a:bodyPr/>
          <a:lstStyle/>
          <a:p>
            <a:r>
              <a:rPr lang="fr-FR"/>
              <a:t>Christel Poher - Comité de suivi de thèse 3ème année - 8 juin 2023</a:t>
            </a:r>
          </a:p>
        </p:txBody>
      </p:sp>
      <p:sp>
        <p:nvSpPr>
          <p:cNvPr id="6" name="Espace réservé du numéro de diapositive 5">
            <a:extLst>
              <a:ext uri="{FF2B5EF4-FFF2-40B4-BE49-F238E27FC236}">
                <a16:creationId xmlns:a16="http://schemas.microsoft.com/office/drawing/2014/main" id="{1C34A1B0-737A-4F80-C584-E946978268D0}"/>
              </a:ext>
            </a:extLst>
          </p:cNvPr>
          <p:cNvSpPr>
            <a:spLocks noGrp="1"/>
          </p:cNvSpPr>
          <p:nvPr>
            <p:ph type="sldNum" sz="quarter" idx="12"/>
          </p:nvPr>
        </p:nvSpPr>
        <p:spPr/>
        <p:txBody>
          <a:bodyPr/>
          <a:lstStyle/>
          <a:p>
            <a:fld id="{0B3080C4-5EBB-416B-B895-9865BBE79476}" type="slidenum">
              <a:rPr lang="fr-FR" smtClean="0"/>
              <a:t>‹N°›</a:t>
            </a:fld>
            <a:endParaRPr lang="fr-FR"/>
          </a:p>
        </p:txBody>
      </p:sp>
    </p:spTree>
    <p:extLst>
      <p:ext uri="{BB962C8B-B14F-4D97-AF65-F5344CB8AC3E}">
        <p14:creationId xmlns:p14="http://schemas.microsoft.com/office/powerpoint/2010/main" val="22074471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CBCDE-14D0-41C3-C5CB-24C8ED36AF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5E134FC-0FB8-27A0-0EE3-CE8E9E796F1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76486F7-466F-2061-CAAC-479F7FA9EE8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0C17987-89DF-A53B-2A9B-6F95AFFC6409}"/>
              </a:ext>
            </a:extLst>
          </p:cNvPr>
          <p:cNvSpPr>
            <a:spLocks noGrp="1"/>
          </p:cNvSpPr>
          <p:nvPr>
            <p:ph type="dt" sz="half" idx="10"/>
          </p:nvPr>
        </p:nvSpPr>
        <p:spPr/>
        <p:txBody>
          <a:bodyPr/>
          <a:lstStyle/>
          <a:p>
            <a:fld id="{D6BCBBB9-E7C7-4862-8B7F-099DC049B427}" type="datetime1">
              <a:rPr lang="fr-FR" smtClean="0"/>
              <a:t>12/06/2023</a:t>
            </a:fld>
            <a:endParaRPr lang="fr-FR"/>
          </a:p>
        </p:txBody>
      </p:sp>
      <p:sp>
        <p:nvSpPr>
          <p:cNvPr id="6" name="Espace réservé du pied de page 5">
            <a:extLst>
              <a:ext uri="{FF2B5EF4-FFF2-40B4-BE49-F238E27FC236}">
                <a16:creationId xmlns:a16="http://schemas.microsoft.com/office/drawing/2014/main" id="{2ED59EC5-9F2A-9623-AB4C-8FC2683407FA}"/>
              </a:ext>
            </a:extLst>
          </p:cNvPr>
          <p:cNvSpPr>
            <a:spLocks noGrp="1"/>
          </p:cNvSpPr>
          <p:nvPr>
            <p:ph type="ftr" sz="quarter" idx="11"/>
          </p:nvPr>
        </p:nvSpPr>
        <p:spPr/>
        <p:txBody>
          <a:bodyPr/>
          <a:lstStyle/>
          <a:p>
            <a:r>
              <a:rPr lang="fr-FR"/>
              <a:t>Christel Poher - Comité de suivi de thèse 3ème année - 8 juin 2023</a:t>
            </a:r>
          </a:p>
        </p:txBody>
      </p:sp>
      <p:sp>
        <p:nvSpPr>
          <p:cNvPr id="7" name="Espace réservé du numéro de diapositive 6">
            <a:extLst>
              <a:ext uri="{FF2B5EF4-FFF2-40B4-BE49-F238E27FC236}">
                <a16:creationId xmlns:a16="http://schemas.microsoft.com/office/drawing/2014/main" id="{B543FDC3-A863-6E94-157B-EECC7EE8FA62}"/>
              </a:ext>
            </a:extLst>
          </p:cNvPr>
          <p:cNvSpPr>
            <a:spLocks noGrp="1"/>
          </p:cNvSpPr>
          <p:nvPr>
            <p:ph type="sldNum" sz="quarter" idx="12"/>
          </p:nvPr>
        </p:nvSpPr>
        <p:spPr/>
        <p:txBody>
          <a:bodyPr/>
          <a:lstStyle/>
          <a:p>
            <a:fld id="{0B3080C4-5EBB-416B-B895-9865BBE79476}" type="slidenum">
              <a:rPr lang="fr-FR" smtClean="0"/>
              <a:t>‹N°›</a:t>
            </a:fld>
            <a:endParaRPr lang="fr-FR"/>
          </a:p>
        </p:txBody>
      </p:sp>
    </p:spTree>
    <p:extLst>
      <p:ext uri="{BB962C8B-B14F-4D97-AF65-F5344CB8AC3E}">
        <p14:creationId xmlns:p14="http://schemas.microsoft.com/office/powerpoint/2010/main" val="41444919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6F788-4BA8-12B6-F226-6F55ED93199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7786016-5565-A833-7564-F51B06EBB0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CB0D543-6F53-AFEA-0735-0D0F6ABC1E4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EBFBBBE-78BB-EA65-CBF3-AC02E6279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938829F-6CEA-D786-D8A5-FCF12D94822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5DAFD04-D774-63C5-D2C0-CE896F124153}"/>
              </a:ext>
            </a:extLst>
          </p:cNvPr>
          <p:cNvSpPr>
            <a:spLocks noGrp="1"/>
          </p:cNvSpPr>
          <p:nvPr>
            <p:ph type="dt" sz="half" idx="10"/>
          </p:nvPr>
        </p:nvSpPr>
        <p:spPr/>
        <p:txBody>
          <a:bodyPr/>
          <a:lstStyle/>
          <a:p>
            <a:fld id="{13FC71FD-55D9-4D73-A12B-FA54E1ED284F}" type="datetime1">
              <a:rPr lang="fr-FR" smtClean="0"/>
              <a:t>12/06/2023</a:t>
            </a:fld>
            <a:endParaRPr lang="fr-FR"/>
          </a:p>
        </p:txBody>
      </p:sp>
      <p:sp>
        <p:nvSpPr>
          <p:cNvPr id="8" name="Espace réservé du pied de page 7">
            <a:extLst>
              <a:ext uri="{FF2B5EF4-FFF2-40B4-BE49-F238E27FC236}">
                <a16:creationId xmlns:a16="http://schemas.microsoft.com/office/drawing/2014/main" id="{D624D689-FDD9-4644-460D-BD4BE84010FD}"/>
              </a:ext>
            </a:extLst>
          </p:cNvPr>
          <p:cNvSpPr>
            <a:spLocks noGrp="1"/>
          </p:cNvSpPr>
          <p:nvPr>
            <p:ph type="ftr" sz="quarter" idx="11"/>
          </p:nvPr>
        </p:nvSpPr>
        <p:spPr/>
        <p:txBody>
          <a:bodyPr/>
          <a:lstStyle/>
          <a:p>
            <a:r>
              <a:rPr lang="fr-FR"/>
              <a:t>Christel Poher - Comité de suivi de thèse 3ème année - 8 juin 2023</a:t>
            </a:r>
          </a:p>
        </p:txBody>
      </p:sp>
      <p:sp>
        <p:nvSpPr>
          <p:cNvPr id="9" name="Espace réservé du numéro de diapositive 8">
            <a:extLst>
              <a:ext uri="{FF2B5EF4-FFF2-40B4-BE49-F238E27FC236}">
                <a16:creationId xmlns:a16="http://schemas.microsoft.com/office/drawing/2014/main" id="{EA4A261D-3CCB-4BFC-4EF7-C8E1554185D2}"/>
              </a:ext>
            </a:extLst>
          </p:cNvPr>
          <p:cNvSpPr>
            <a:spLocks noGrp="1"/>
          </p:cNvSpPr>
          <p:nvPr>
            <p:ph type="sldNum" sz="quarter" idx="12"/>
          </p:nvPr>
        </p:nvSpPr>
        <p:spPr/>
        <p:txBody>
          <a:bodyPr/>
          <a:lstStyle/>
          <a:p>
            <a:fld id="{0B3080C4-5EBB-416B-B895-9865BBE79476}" type="slidenum">
              <a:rPr lang="fr-FR" smtClean="0"/>
              <a:t>‹N°›</a:t>
            </a:fld>
            <a:endParaRPr lang="fr-FR"/>
          </a:p>
        </p:txBody>
      </p:sp>
    </p:spTree>
    <p:extLst>
      <p:ext uri="{BB962C8B-B14F-4D97-AF65-F5344CB8AC3E}">
        <p14:creationId xmlns:p14="http://schemas.microsoft.com/office/powerpoint/2010/main" val="164125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FEFD7-238A-6E82-5210-B53664E34A5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2C61559-B04F-D6A8-CC0E-9EB2CFEED2F9}"/>
              </a:ext>
            </a:extLst>
          </p:cNvPr>
          <p:cNvSpPr>
            <a:spLocks noGrp="1"/>
          </p:cNvSpPr>
          <p:nvPr>
            <p:ph type="dt" sz="half" idx="10"/>
          </p:nvPr>
        </p:nvSpPr>
        <p:spPr/>
        <p:txBody>
          <a:bodyPr/>
          <a:lstStyle/>
          <a:p>
            <a:fld id="{96C58C5B-2EE8-4CE5-AF0B-178E0C671D5F}" type="datetime1">
              <a:rPr lang="fr-FR" smtClean="0"/>
              <a:t>12/06/2023</a:t>
            </a:fld>
            <a:endParaRPr lang="fr-FR"/>
          </a:p>
        </p:txBody>
      </p:sp>
      <p:sp>
        <p:nvSpPr>
          <p:cNvPr id="4" name="Espace réservé du pied de page 3">
            <a:extLst>
              <a:ext uri="{FF2B5EF4-FFF2-40B4-BE49-F238E27FC236}">
                <a16:creationId xmlns:a16="http://schemas.microsoft.com/office/drawing/2014/main" id="{3AC0BDE8-804B-639D-E5F3-CF54AD1B1C37}"/>
              </a:ext>
            </a:extLst>
          </p:cNvPr>
          <p:cNvSpPr>
            <a:spLocks noGrp="1"/>
          </p:cNvSpPr>
          <p:nvPr>
            <p:ph type="ftr" sz="quarter" idx="11"/>
          </p:nvPr>
        </p:nvSpPr>
        <p:spPr/>
        <p:txBody>
          <a:bodyPr/>
          <a:lstStyle/>
          <a:p>
            <a:r>
              <a:rPr lang="fr-FR"/>
              <a:t>Christel Poher - Comité de suivi de thèse 3ème année - 8 juin 2023</a:t>
            </a:r>
          </a:p>
        </p:txBody>
      </p:sp>
      <p:sp>
        <p:nvSpPr>
          <p:cNvPr id="5" name="Espace réservé du numéro de diapositive 4">
            <a:extLst>
              <a:ext uri="{FF2B5EF4-FFF2-40B4-BE49-F238E27FC236}">
                <a16:creationId xmlns:a16="http://schemas.microsoft.com/office/drawing/2014/main" id="{BBC08CD9-77C7-B129-CD93-A0642CE07CB4}"/>
              </a:ext>
            </a:extLst>
          </p:cNvPr>
          <p:cNvSpPr>
            <a:spLocks noGrp="1"/>
          </p:cNvSpPr>
          <p:nvPr>
            <p:ph type="sldNum" sz="quarter" idx="12"/>
          </p:nvPr>
        </p:nvSpPr>
        <p:spPr/>
        <p:txBody>
          <a:bodyPr/>
          <a:lstStyle/>
          <a:p>
            <a:fld id="{0B3080C4-5EBB-416B-B895-9865BBE79476}" type="slidenum">
              <a:rPr lang="fr-FR" smtClean="0"/>
              <a:t>‹N°›</a:t>
            </a:fld>
            <a:endParaRPr lang="fr-FR"/>
          </a:p>
        </p:txBody>
      </p:sp>
    </p:spTree>
    <p:extLst>
      <p:ext uri="{BB962C8B-B14F-4D97-AF65-F5344CB8AC3E}">
        <p14:creationId xmlns:p14="http://schemas.microsoft.com/office/powerpoint/2010/main" val="4040906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38A3EA9-245E-FE15-649D-BBE935234ACA}"/>
              </a:ext>
            </a:extLst>
          </p:cNvPr>
          <p:cNvSpPr>
            <a:spLocks noGrp="1"/>
          </p:cNvSpPr>
          <p:nvPr>
            <p:ph type="dt" sz="half" idx="10"/>
          </p:nvPr>
        </p:nvSpPr>
        <p:spPr/>
        <p:txBody>
          <a:bodyPr/>
          <a:lstStyle/>
          <a:p>
            <a:fld id="{89AC4C44-ED5E-4478-9633-5E13FE744361}" type="datetime1">
              <a:rPr lang="fr-FR" smtClean="0"/>
              <a:t>12/06/2023</a:t>
            </a:fld>
            <a:endParaRPr lang="fr-FR"/>
          </a:p>
        </p:txBody>
      </p:sp>
      <p:sp>
        <p:nvSpPr>
          <p:cNvPr id="3" name="Espace réservé du pied de page 2">
            <a:extLst>
              <a:ext uri="{FF2B5EF4-FFF2-40B4-BE49-F238E27FC236}">
                <a16:creationId xmlns:a16="http://schemas.microsoft.com/office/drawing/2014/main" id="{708DCEAD-BC23-06B8-8F6B-841C92D7D6E7}"/>
              </a:ext>
            </a:extLst>
          </p:cNvPr>
          <p:cNvSpPr>
            <a:spLocks noGrp="1"/>
          </p:cNvSpPr>
          <p:nvPr>
            <p:ph type="ftr" sz="quarter" idx="11"/>
          </p:nvPr>
        </p:nvSpPr>
        <p:spPr/>
        <p:txBody>
          <a:bodyPr/>
          <a:lstStyle/>
          <a:p>
            <a:r>
              <a:rPr lang="fr-FR"/>
              <a:t>Christel Poher - Comité de suivi de thèse 3ème année - 8 juin 2023</a:t>
            </a:r>
          </a:p>
        </p:txBody>
      </p:sp>
      <p:sp>
        <p:nvSpPr>
          <p:cNvPr id="4" name="Espace réservé du numéro de diapositive 3">
            <a:extLst>
              <a:ext uri="{FF2B5EF4-FFF2-40B4-BE49-F238E27FC236}">
                <a16:creationId xmlns:a16="http://schemas.microsoft.com/office/drawing/2014/main" id="{94B44B6D-F17D-6636-9429-358CF0AB99BF}"/>
              </a:ext>
            </a:extLst>
          </p:cNvPr>
          <p:cNvSpPr>
            <a:spLocks noGrp="1"/>
          </p:cNvSpPr>
          <p:nvPr>
            <p:ph type="sldNum" sz="quarter" idx="12"/>
          </p:nvPr>
        </p:nvSpPr>
        <p:spPr/>
        <p:txBody>
          <a:bodyPr/>
          <a:lstStyle/>
          <a:p>
            <a:fld id="{0B3080C4-5EBB-416B-B895-9865BBE79476}" type="slidenum">
              <a:rPr lang="fr-FR" smtClean="0"/>
              <a:t>‹N°›</a:t>
            </a:fld>
            <a:endParaRPr lang="fr-FR"/>
          </a:p>
        </p:txBody>
      </p:sp>
    </p:spTree>
    <p:extLst>
      <p:ext uri="{BB962C8B-B14F-4D97-AF65-F5344CB8AC3E}">
        <p14:creationId xmlns:p14="http://schemas.microsoft.com/office/powerpoint/2010/main" val="3758351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B4229-9FC5-E328-91B2-5466F067B57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D654FE9-9E02-DFA7-B7D4-DDD625912D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D805675-051B-B259-1C24-5FC7AD20A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DDB9479-4EE9-96B0-E28C-EAA68CCC0104}"/>
              </a:ext>
            </a:extLst>
          </p:cNvPr>
          <p:cNvSpPr>
            <a:spLocks noGrp="1"/>
          </p:cNvSpPr>
          <p:nvPr>
            <p:ph type="dt" sz="half" idx="10"/>
          </p:nvPr>
        </p:nvSpPr>
        <p:spPr/>
        <p:txBody>
          <a:bodyPr/>
          <a:lstStyle/>
          <a:p>
            <a:fld id="{8EF81F2D-D9BC-495F-B4F2-30D73E88F1CD}" type="datetime1">
              <a:rPr lang="fr-FR" smtClean="0"/>
              <a:t>12/06/2023</a:t>
            </a:fld>
            <a:endParaRPr lang="fr-FR"/>
          </a:p>
        </p:txBody>
      </p:sp>
      <p:sp>
        <p:nvSpPr>
          <p:cNvPr id="6" name="Espace réservé du pied de page 5">
            <a:extLst>
              <a:ext uri="{FF2B5EF4-FFF2-40B4-BE49-F238E27FC236}">
                <a16:creationId xmlns:a16="http://schemas.microsoft.com/office/drawing/2014/main" id="{A140A3AD-E92E-65A8-A2FA-58BAF626987D}"/>
              </a:ext>
            </a:extLst>
          </p:cNvPr>
          <p:cNvSpPr>
            <a:spLocks noGrp="1"/>
          </p:cNvSpPr>
          <p:nvPr>
            <p:ph type="ftr" sz="quarter" idx="11"/>
          </p:nvPr>
        </p:nvSpPr>
        <p:spPr/>
        <p:txBody>
          <a:bodyPr/>
          <a:lstStyle/>
          <a:p>
            <a:r>
              <a:rPr lang="fr-FR"/>
              <a:t>Christel Poher - Comité de suivi de thèse 3ème année - 8 juin 2023</a:t>
            </a:r>
          </a:p>
        </p:txBody>
      </p:sp>
      <p:sp>
        <p:nvSpPr>
          <p:cNvPr id="7" name="Espace réservé du numéro de diapositive 6">
            <a:extLst>
              <a:ext uri="{FF2B5EF4-FFF2-40B4-BE49-F238E27FC236}">
                <a16:creationId xmlns:a16="http://schemas.microsoft.com/office/drawing/2014/main" id="{66EDFFB5-4B89-F250-02B8-A48DF834235B}"/>
              </a:ext>
            </a:extLst>
          </p:cNvPr>
          <p:cNvSpPr>
            <a:spLocks noGrp="1"/>
          </p:cNvSpPr>
          <p:nvPr>
            <p:ph type="sldNum" sz="quarter" idx="12"/>
          </p:nvPr>
        </p:nvSpPr>
        <p:spPr/>
        <p:txBody>
          <a:bodyPr/>
          <a:lstStyle/>
          <a:p>
            <a:fld id="{0B3080C4-5EBB-416B-B895-9865BBE79476}" type="slidenum">
              <a:rPr lang="fr-FR" smtClean="0"/>
              <a:t>‹N°›</a:t>
            </a:fld>
            <a:endParaRPr lang="fr-FR"/>
          </a:p>
        </p:txBody>
      </p:sp>
    </p:spTree>
    <p:extLst>
      <p:ext uri="{BB962C8B-B14F-4D97-AF65-F5344CB8AC3E}">
        <p14:creationId xmlns:p14="http://schemas.microsoft.com/office/powerpoint/2010/main" val="34735394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BAC2B6-292D-5DF1-3410-BA834E4CB9C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F9026EE-3285-25E2-DC7C-F26157FA6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07481EA-48E1-0207-9962-B167CECF4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62D04B-CB3E-0B20-3361-2CF8529307B7}"/>
              </a:ext>
            </a:extLst>
          </p:cNvPr>
          <p:cNvSpPr>
            <a:spLocks noGrp="1"/>
          </p:cNvSpPr>
          <p:nvPr>
            <p:ph type="dt" sz="half" idx="10"/>
          </p:nvPr>
        </p:nvSpPr>
        <p:spPr/>
        <p:txBody>
          <a:bodyPr/>
          <a:lstStyle/>
          <a:p>
            <a:fld id="{36DF3F1B-ECBA-492D-9A99-0A5D31B61D1B}" type="datetime1">
              <a:rPr lang="fr-FR" smtClean="0"/>
              <a:t>12/06/2023</a:t>
            </a:fld>
            <a:endParaRPr lang="fr-FR"/>
          </a:p>
        </p:txBody>
      </p:sp>
      <p:sp>
        <p:nvSpPr>
          <p:cNvPr id="6" name="Espace réservé du pied de page 5">
            <a:extLst>
              <a:ext uri="{FF2B5EF4-FFF2-40B4-BE49-F238E27FC236}">
                <a16:creationId xmlns:a16="http://schemas.microsoft.com/office/drawing/2014/main" id="{D32DD387-010F-34AE-2E85-C9B074AB4497}"/>
              </a:ext>
            </a:extLst>
          </p:cNvPr>
          <p:cNvSpPr>
            <a:spLocks noGrp="1"/>
          </p:cNvSpPr>
          <p:nvPr>
            <p:ph type="ftr" sz="quarter" idx="11"/>
          </p:nvPr>
        </p:nvSpPr>
        <p:spPr/>
        <p:txBody>
          <a:bodyPr/>
          <a:lstStyle/>
          <a:p>
            <a:r>
              <a:rPr lang="fr-FR"/>
              <a:t>Christel Poher - Comité de suivi de thèse 3ème année - 8 juin 2023</a:t>
            </a:r>
          </a:p>
        </p:txBody>
      </p:sp>
      <p:sp>
        <p:nvSpPr>
          <p:cNvPr id="7" name="Espace réservé du numéro de diapositive 6">
            <a:extLst>
              <a:ext uri="{FF2B5EF4-FFF2-40B4-BE49-F238E27FC236}">
                <a16:creationId xmlns:a16="http://schemas.microsoft.com/office/drawing/2014/main" id="{E4A14F20-2F87-4D23-042E-8F640769E8BB}"/>
              </a:ext>
            </a:extLst>
          </p:cNvPr>
          <p:cNvSpPr>
            <a:spLocks noGrp="1"/>
          </p:cNvSpPr>
          <p:nvPr>
            <p:ph type="sldNum" sz="quarter" idx="12"/>
          </p:nvPr>
        </p:nvSpPr>
        <p:spPr/>
        <p:txBody>
          <a:bodyPr/>
          <a:lstStyle/>
          <a:p>
            <a:fld id="{0B3080C4-5EBB-416B-B895-9865BBE79476}" type="slidenum">
              <a:rPr lang="fr-FR" smtClean="0"/>
              <a:t>‹N°›</a:t>
            </a:fld>
            <a:endParaRPr lang="fr-FR"/>
          </a:p>
        </p:txBody>
      </p:sp>
    </p:spTree>
    <p:extLst>
      <p:ext uri="{BB962C8B-B14F-4D97-AF65-F5344CB8AC3E}">
        <p14:creationId xmlns:p14="http://schemas.microsoft.com/office/powerpoint/2010/main" val="339080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2D5E03C-70A8-4E50-867C-1CF0B556F71A}" type="datetimeFigureOut">
              <a:rPr lang="fr-FR" smtClean="0"/>
              <a:t>12/06/2023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5B33E40-0065-4005-ABAB-E0769B1870C3}" type="slidenum">
              <a:rPr lang="fr-FR" smtClean="0"/>
              <a:t>‹N°›</a:t>
            </a:fld>
            <a:endParaRPr lang="fr-FR"/>
          </a:p>
        </p:txBody>
      </p:sp>
    </p:spTree>
    <p:extLst>
      <p:ext uri="{BB962C8B-B14F-4D97-AF65-F5344CB8AC3E}">
        <p14:creationId xmlns:p14="http://schemas.microsoft.com/office/powerpoint/2010/main" val="23693010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CCC04-AB73-C798-D4C2-10634A08821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13CD8EA-97E2-B52E-ADBD-2D9E064950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131E3BA-D5E6-1EC7-163D-EC2CF93FDF94}"/>
              </a:ext>
            </a:extLst>
          </p:cNvPr>
          <p:cNvSpPr>
            <a:spLocks noGrp="1"/>
          </p:cNvSpPr>
          <p:nvPr>
            <p:ph type="dt" sz="half" idx="10"/>
          </p:nvPr>
        </p:nvSpPr>
        <p:spPr/>
        <p:txBody>
          <a:bodyPr/>
          <a:lstStyle/>
          <a:p>
            <a:fld id="{43E1DFE9-1F14-45F0-AD9C-9A49EE03D54E}" type="datetime1">
              <a:rPr lang="fr-FR" smtClean="0"/>
              <a:t>12/06/2023</a:t>
            </a:fld>
            <a:endParaRPr lang="fr-FR"/>
          </a:p>
        </p:txBody>
      </p:sp>
      <p:sp>
        <p:nvSpPr>
          <p:cNvPr id="5" name="Espace réservé du pied de page 4">
            <a:extLst>
              <a:ext uri="{FF2B5EF4-FFF2-40B4-BE49-F238E27FC236}">
                <a16:creationId xmlns:a16="http://schemas.microsoft.com/office/drawing/2014/main" id="{549D0541-318C-38AD-1BC8-5B6E5DDE4BD7}"/>
              </a:ext>
            </a:extLst>
          </p:cNvPr>
          <p:cNvSpPr>
            <a:spLocks noGrp="1"/>
          </p:cNvSpPr>
          <p:nvPr>
            <p:ph type="ftr" sz="quarter" idx="11"/>
          </p:nvPr>
        </p:nvSpPr>
        <p:spPr/>
        <p:txBody>
          <a:bodyPr/>
          <a:lstStyle/>
          <a:p>
            <a:r>
              <a:rPr lang="fr-FR"/>
              <a:t>Christel Poher - Comité de suivi de thèse 3ème année - 8 juin 2023</a:t>
            </a:r>
          </a:p>
        </p:txBody>
      </p:sp>
      <p:sp>
        <p:nvSpPr>
          <p:cNvPr id="6" name="Espace réservé du numéro de diapositive 5">
            <a:extLst>
              <a:ext uri="{FF2B5EF4-FFF2-40B4-BE49-F238E27FC236}">
                <a16:creationId xmlns:a16="http://schemas.microsoft.com/office/drawing/2014/main" id="{07F7CAAF-2829-485D-55F1-D5203DE321BB}"/>
              </a:ext>
            </a:extLst>
          </p:cNvPr>
          <p:cNvSpPr>
            <a:spLocks noGrp="1"/>
          </p:cNvSpPr>
          <p:nvPr>
            <p:ph type="sldNum" sz="quarter" idx="12"/>
          </p:nvPr>
        </p:nvSpPr>
        <p:spPr/>
        <p:txBody>
          <a:bodyPr/>
          <a:lstStyle/>
          <a:p>
            <a:fld id="{0B3080C4-5EBB-416B-B895-9865BBE79476}" type="slidenum">
              <a:rPr lang="fr-FR" smtClean="0"/>
              <a:t>‹N°›</a:t>
            </a:fld>
            <a:endParaRPr lang="fr-FR"/>
          </a:p>
        </p:txBody>
      </p:sp>
    </p:spTree>
    <p:extLst>
      <p:ext uri="{BB962C8B-B14F-4D97-AF65-F5344CB8AC3E}">
        <p14:creationId xmlns:p14="http://schemas.microsoft.com/office/powerpoint/2010/main" val="37279739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80FB5E6-1ED2-D8C4-C960-D0E769A55A6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F8C785F-4C65-D6F6-2349-05AE2B4867F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6EC3294-73A3-27EE-2403-840F555DC5AF}"/>
              </a:ext>
            </a:extLst>
          </p:cNvPr>
          <p:cNvSpPr>
            <a:spLocks noGrp="1"/>
          </p:cNvSpPr>
          <p:nvPr>
            <p:ph type="dt" sz="half" idx="10"/>
          </p:nvPr>
        </p:nvSpPr>
        <p:spPr/>
        <p:txBody>
          <a:bodyPr/>
          <a:lstStyle/>
          <a:p>
            <a:fld id="{C6C3AFC0-0644-4F96-8189-0B649664CC95}" type="datetime1">
              <a:rPr lang="fr-FR" smtClean="0"/>
              <a:t>12/06/2023</a:t>
            </a:fld>
            <a:endParaRPr lang="fr-FR"/>
          </a:p>
        </p:txBody>
      </p:sp>
      <p:sp>
        <p:nvSpPr>
          <p:cNvPr id="5" name="Espace réservé du pied de page 4">
            <a:extLst>
              <a:ext uri="{FF2B5EF4-FFF2-40B4-BE49-F238E27FC236}">
                <a16:creationId xmlns:a16="http://schemas.microsoft.com/office/drawing/2014/main" id="{3C889C2C-FE02-B63F-6287-F272BEA70E1B}"/>
              </a:ext>
            </a:extLst>
          </p:cNvPr>
          <p:cNvSpPr>
            <a:spLocks noGrp="1"/>
          </p:cNvSpPr>
          <p:nvPr>
            <p:ph type="ftr" sz="quarter" idx="11"/>
          </p:nvPr>
        </p:nvSpPr>
        <p:spPr/>
        <p:txBody>
          <a:bodyPr/>
          <a:lstStyle/>
          <a:p>
            <a:r>
              <a:rPr lang="fr-FR"/>
              <a:t>Christel Poher - Comité de suivi de thèse 3ème année - 8 juin 2023</a:t>
            </a:r>
          </a:p>
        </p:txBody>
      </p:sp>
      <p:sp>
        <p:nvSpPr>
          <p:cNvPr id="6" name="Espace réservé du numéro de diapositive 5">
            <a:extLst>
              <a:ext uri="{FF2B5EF4-FFF2-40B4-BE49-F238E27FC236}">
                <a16:creationId xmlns:a16="http://schemas.microsoft.com/office/drawing/2014/main" id="{118E3496-583A-8CEB-7B9C-B47DCBF18E79}"/>
              </a:ext>
            </a:extLst>
          </p:cNvPr>
          <p:cNvSpPr>
            <a:spLocks noGrp="1"/>
          </p:cNvSpPr>
          <p:nvPr>
            <p:ph type="sldNum" sz="quarter" idx="12"/>
          </p:nvPr>
        </p:nvSpPr>
        <p:spPr/>
        <p:txBody>
          <a:bodyPr/>
          <a:lstStyle/>
          <a:p>
            <a:fld id="{0B3080C4-5EBB-416B-B895-9865BBE79476}" type="slidenum">
              <a:rPr lang="fr-FR" smtClean="0"/>
              <a:t>‹N°›</a:t>
            </a:fld>
            <a:endParaRPr lang="fr-FR"/>
          </a:p>
        </p:txBody>
      </p:sp>
    </p:spTree>
    <p:extLst>
      <p:ext uri="{BB962C8B-B14F-4D97-AF65-F5344CB8AC3E}">
        <p14:creationId xmlns:p14="http://schemas.microsoft.com/office/powerpoint/2010/main" val="268278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2D5E03C-70A8-4E50-867C-1CF0B556F71A}" type="datetimeFigureOut">
              <a:rPr lang="fr-FR" smtClean="0"/>
              <a:t>12/06/2023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B33E40-0065-4005-ABAB-E0769B1870C3}" type="slidenum">
              <a:rPr lang="fr-FR" smtClean="0"/>
              <a:t>‹N°›</a:t>
            </a:fld>
            <a:endParaRPr lang="fr-FR"/>
          </a:p>
        </p:txBody>
      </p:sp>
    </p:spTree>
    <p:extLst>
      <p:ext uri="{BB962C8B-B14F-4D97-AF65-F5344CB8AC3E}">
        <p14:creationId xmlns:p14="http://schemas.microsoft.com/office/powerpoint/2010/main" val="302503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2D5E03C-70A8-4E50-867C-1CF0B556F71A}" type="datetimeFigureOut">
              <a:rPr lang="fr-FR" smtClean="0"/>
              <a:t>12/06/2023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5B33E40-0065-4005-ABAB-E0769B1870C3}" type="slidenum">
              <a:rPr lang="fr-FR" smtClean="0"/>
              <a:t>‹N°›</a:t>
            </a:fld>
            <a:endParaRPr lang="fr-FR"/>
          </a:p>
        </p:txBody>
      </p:sp>
    </p:spTree>
    <p:extLst>
      <p:ext uri="{BB962C8B-B14F-4D97-AF65-F5344CB8AC3E}">
        <p14:creationId xmlns:p14="http://schemas.microsoft.com/office/powerpoint/2010/main" val="196687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5E03C-70A8-4E50-867C-1CF0B556F71A}" type="datetimeFigureOut">
              <a:rPr lang="fr-FR" smtClean="0"/>
              <a:t>12/06/2023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33E40-0065-4005-ABAB-E0769B1870C3}" type="slidenum">
              <a:rPr lang="fr-FR" smtClean="0"/>
              <a:t>‹N°›</a:t>
            </a:fld>
            <a:endParaRPr lang="fr-FR"/>
          </a:p>
        </p:txBody>
      </p:sp>
    </p:spTree>
    <p:extLst>
      <p:ext uri="{BB962C8B-B14F-4D97-AF65-F5344CB8AC3E}">
        <p14:creationId xmlns:p14="http://schemas.microsoft.com/office/powerpoint/2010/main" val="1097438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78081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53541F2-0B9A-45F5-A72B-F9DF1ECB5C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15CE5AC-C231-4CE3-8C3A-CB970BCA4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53A093-ECB4-42B6-A5F1-AB2CDFFA22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32F59-368C-4B64-9F67-0FCF7289DE57}" type="datetimeFigureOut">
              <a:rPr lang="fr-FR" smtClean="0"/>
              <a:t>12/06/2023</a:t>
            </a:fld>
            <a:endParaRPr lang="fr-FR"/>
          </a:p>
        </p:txBody>
      </p:sp>
      <p:sp>
        <p:nvSpPr>
          <p:cNvPr id="5" name="Espace réservé du pied de page 4">
            <a:extLst>
              <a:ext uri="{FF2B5EF4-FFF2-40B4-BE49-F238E27FC236}">
                <a16:creationId xmlns:a16="http://schemas.microsoft.com/office/drawing/2014/main" id="{B0793832-AD40-4D9C-AE31-EA1F57C14F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77139E8-4E5F-454A-9689-631F73FCE0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D7529-B46D-46B9-8285-1014B07F75BD}" type="slidenum">
              <a:rPr lang="fr-FR" smtClean="0"/>
              <a:t>‹N°›</a:t>
            </a:fld>
            <a:endParaRPr lang="fr-FR"/>
          </a:p>
        </p:txBody>
      </p:sp>
    </p:spTree>
    <p:extLst>
      <p:ext uri="{BB962C8B-B14F-4D97-AF65-F5344CB8AC3E}">
        <p14:creationId xmlns:p14="http://schemas.microsoft.com/office/powerpoint/2010/main" val="28672842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6/12/2023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extLst>
      <p:ext uri="{BB962C8B-B14F-4D97-AF65-F5344CB8AC3E}">
        <p14:creationId xmlns:p14="http://schemas.microsoft.com/office/powerpoint/2010/main" val="9136065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E47D24C-6C23-694E-8CAC-FDE3E525B033}" type="datetimeFigureOut">
              <a:rPr lang="it-IT" smtClean="0"/>
              <a:t>12/06/2023</a:t>
            </a:fld>
            <a:endParaRPr lang="it-IT"/>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06FDD35-74F1-E740-B3F7-56CFC11991A3}" type="slidenum">
              <a:rPr lang="it-IT" smtClean="0"/>
              <a:t>‹N°›</a:t>
            </a:fld>
            <a:endParaRPr lang="it-IT"/>
          </a:p>
        </p:txBody>
      </p:sp>
    </p:spTree>
    <p:extLst>
      <p:ext uri="{BB962C8B-B14F-4D97-AF65-F5344CB8AC3E}">
        <p14:creationId xmlns:p14="http://schemas.microsoft.com/office/powerpoint/2010/main" val="2795073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D2CC9CA-F410-7952-28CC-4E70CC1FB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A2B3E20-8FF6-DCBF-109E-3478FB707D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99F382-145F-79B3-E811-321A98AB5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5177C-C82F-44CD-8DFE-5CC1868977D8}" type="datetime1">
              <a:rPr lang="fr-FR" smtClean="0"/>
              <a:t>12/06/2023</a:t>
            </a:fld>
            <a:endParaRPr lang="fr-FR"/>
          </a:p>
        </p:txBody>
      </p:sp>
      <p:sp>
        <p:nvSpPr>
          <p:cNvPr id="5" name="Espace réservé du pied de page 4">
            <a:extLst>
              <a:ext uri="{FF2B5EF4-FFF2-40B4-BE49-F238E27FC236}">
                <a16:creationId xmlns:a16="http://schemas.microsoft.com/office/drawing/2014/main" id="{5C18CF8B-1283-D6BD-BEF7-9333DB0EF6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Christel Poher - Comité de suivi de thèse 3ème année - 8 juin 2023</a:t>
            </a:r>
          </a:p>
        </p:txBody>
      </p:sp>
      <p:sp>
        <p:nvSpPr>
          <p:cNvPr id="6" name="Espace réservé du numéro de diapositive 5">
            <a:extLst>
              <a:ext uri="{FF2B5EF4-FFF2-40B4-BE49-F238E27FC236}">
                <a16:creationId xmlns:a16="http://schemas.microsoft.com/office/drawing/2014/main" id="{B14AEA2E-4AE5-5BC3-962C-EF4A339C9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080C4-5EBB-416B-B895-9865BBE79476}" type="slidenum">
              <a:rPr lang="fr-FR" smtClean="0"/>
              <a:t>‹N°›</a:t>
            </a:fld>
            <a:endParaRPr lang="fr-FR"/>
          </a:p>
        </p:txBody>
      </p:sp>
    </p:spTree>
    <p:extLst>
      <p:ext uri="{BB962C8B-B14F-4D97-AF65-F5344CB8AC3E}">
        <p14:creationId xmlns:p14="http://schemas.microsoft.com/office/powerpoint/2010/main" val="164490843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muriel.frisch@univ-reims.fr"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ideki.org/espace-evenements-colloque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1.xml"/><Relationship Id="rId4" Type="http://schemas.openxmlformats.org/officeDocument/2006/relationships/hyperlink" Target="https://link.springer.com/book/10.1007/978-3-030-67435-9"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ideki.org/"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hyperlink" Target="https://www.cairn.info/revue-distances-et-savoirs-2006-4-page-469.htm" TargetMode="External"/><Relationship Id="rId2" Type="http://schemas.openxmlformats.org/officeDocument/2006/relationships/hyperlink" Target="https://www.researchgate.net/deref/http:/dx.doi.org/10.3166/ds.9.69-96" TargetMode="External"/><Relationship Id="rId1" Type="http://schemas.openxmlformats.org/officeDocument/2006/relationships/slideLayout" Target="../slideLayouts/slideLayout33.xml"/><Relationship Id="rId6" Type="http://schemas.openxmlformats.org/officeDocument/2006/relationships/hyperlink" Target="https://nouveautes-editeurs.bnf.fr/annonces.html?id_declaration=10000000597401&amp;titre_livre=Chroniques_du_confinement" TargetMode="External"/><Relationship Id="rId5" Type="http://schemas.openxmlformats.org/officeDocument/2006/relationships/hyperlink" Target="https://doi.org/10.3917/nrea.hs01.0019" TargetMode="External"/><Relationship Id="rId4" Type="http://schemas.openxmlformats.org/officeDocument/2006/relationships/hyperlink" Target="https://doi.org/10.17184/eac.601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fr-FR" dirty="0"/>
              <a:t>Intervention AEIS</a:t>
            </a:r>
            <a:br>
              <a:rPr lang="fr-FR" dirty="0"/>
            </a:br>
            <a:r>
              <a:rPr lang="fr-FR" dirty="0"/>
              <a:t>12/06/2023</a:t>
            </a:r>
            <a:br>
              <a:rPr lang="fr-FR" dirty="0"/>
            </a:br>
            <a:r>
              <a:rPr lang="fr-FR" dirty="0"/>
              <a:t>Paris </a:t>
            </a:r>
            <a:br>
              <a:rPr lang="fr-FR" dirty="0"/>
            </a:br>
            <a:r>
              <a:rPr lang="fr-FR" dirty="0"/>
              <a:t>Institut Curie</a:t>
            </a:r>
          </a:p>
        </p:txBody>
      </p:sp>
      <p:sp>
        <p:nvSpPr>
          <p:cNvPr id="3" name="Sous-titre 2"/>
          <p:cNvSpPr>
            <a:spLocks noGrp="1"/>
          </p:cNvSpPr>
          <p:nvPr>
            <p:ph type="subTitle" idx="1"/>
          </p:nvPr>
        </p:nvSpPr>
        <p:spPr>
          <a:xfrm>
            <a:off x="1524000" y="3602037"/>
            <a:ext cx="9144000" cy="2426229"/>
          </a:xfrm>
        </p:spPr>
        <p:style>
          <a:lnRef idx="1">
            <a:schemeClr val="accent5"/>
          </a:lnRef>
          <a:fillRef idx="3">
            <a:schemeClr val="accent5"/>
          </a:fillRef>
          <a:effectRef idx="2">
            <a:schemeClr val="accent5"/>
          </a:effectRef>
          <a:fontRef idx="minor">
            <a:schemeClr val="lt1"/>
          </a:fontRef>
        </p:style>
        <p:txBody>
          <a:bodyPr>
            <a:normAutofit lnSpcReduction="10000"/>
          </a:bodyPr>
          <a:lstStyle/>
          <a:p>
            <a:r>
              <a:rPr lang="fr-FR" b="1" dirty="0"/>
              <a:t>« Développer une posture de recherche</a:t>
            </a:r>
            <a:endParaRPr lang="fr-FR" sz="3200" dirty="0"/>
          </a:p>
          <a:p>
            <a:r>
              <a:rPr lang="fr-FR" b="1" dirty="0"/>
              <a:t>dans les métiers de l'humain et en intelligence collective :</a:t>
            </a:r>
            <a:endParaRPr lang="fr-FR" sz="3200" dirty="0"/>
          </a:p>
          <a:p>
            <a:r>
              <a:rPr lang="fr-FR" b="1" dirty="0"/>
              <a:t>émergences, cheminements et constructions de savoirs »</a:t>
            </a:r>
          </a:p>
          <a:p>
            <a:endParaRPr lang="fr-FR" b="1" dirty="0"/>
          </a:p>
          <a:p>
            <a:r>
              <a:rPr lang="fr-FR" dirty="0"/>
              <a:t>Le contexte du confinement, interdépendances et impact sur les professions des métiers de l’humain</a:t>
            </a:r>
          </a:p>
          <a:p>
            <a:endParaRPr lang="fr-FR" b="1" dirty="0"/>
          </a:p>
          <a:p>
            <a:endParaRPr lang="fr-FR" sz="3200" dirty="0"/>
          </a:p>
          <a:p>
            <a:endParaRPr lang="fr-FR" sz="3200" dirty="0"/>
          </a:p>
        </p:txBody>
      </p:sp>
    </p:spTree>
    <p:extLst>
      <p:ext uri="{BB962C8B-B14F-4D97-AF65-F5344CB8AC3E}">
        <p14:creationId xmlns:p14="http://schemas.microsoft.com/office/powerpoint/2010/main" val="380580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8524" y="240288"/>
            <a:ext cx="8911687" cy="1280890"/>
          </a:xfrm>
        </p:spPr>
        <p:txBody>
          <a:bodyPr>
            <a:normAutofit fontScale="90000"/>
          </a:bodyPr>
          <a:lstStyle/>
          <a:p>
            <a:r>
              <a:rPr lang="fr-FR" b="1" dirty="0"/>
              <a:t>Apports de nos propres recherches en didactiques à la communauté scientifique et professionnelle</a:t>
            </a:r>
          </a:p>
        </p:txBody>
      </p:sp>
      <p:sp>
        <p:nvSpPr>
          <p:cNvPr id="3" name="Rectangle 2"/>
          <p:cNvSpPr/>
          <p:nvPr/>
        </p:nvSpPr>
        <p:spPr>
          <a:xfrm>
            <a:off x="993421" y="2402890"/>
            <a:ext cx="9042401" cy="3877985"/>
          </a:xfrm>
          <a:prstGeom prst="rect">
            <a:avLst/>
          </a:prstGeom>
        </p:spPr>
        <p:txBody>
          <a:bodyPr wrap="square">
            <a:spAutoFit/>
          </a:bodyPr>
          <a:lstStyle/>
          <a:p>
            <a:r>
              <a:rPr lang="fr-FR" b="1" dirty="0"/>
              <a:t>Travailler avec la didactique de l’Information-Documentation pour développer </a:t>
            </a:r>
            <a:r>
              <a:rPr lang="fr-FR" sz="2400" b="1" dirty="0"/>
              <a:t>une posture de recherche transversale tout au long de la vie</a:t>
            </a:r>
          </a:p>
          <a:p>
            <a:endParaRPr lang="fr-FR" b="1" dirty="0"/>
          </a:p>
          <a:p>
            <a:endParaRPr lang="fr-FR" b="1" dirty="0"/>
          </a:p>
          <a:p>
            <a:r>
              <a:rPr lang="fr-FR" dirty="0"/>
              <a:t>Nous avons caractérisé la </a:t>
            </a:r>
            <a:r>
              <a:rPr lang="fr-FR" b="1" i="1" dirty="0">
                <a:solidFill>
                  <a:srgbClr val="C00000"/>
                </a:solidFill>
              </a:rPr>
              <a:t>Posture de recherche </a:t>
            </a:r>
            <a:r>
              <a:rPr lang="fr-FR" dirty="0"/>
              <a:t>et ses manifestations en fonction des contextes variés de recherche.</a:t>
            </a:r>
          </a:p>
          <a:p>
            <a:endParaRPr lang="fr-FR" dirty="0"/>
          </a:p>
          <a:p>
            <a:r>
              <a:rPr lang="fr-FR" dirty="0" err="1"/>
              <a:t>Cf</a:t>
            </a:r>
            <a:r>
              <a:rPr lang="fr-FR" dirty="0"/>
              <a:t> « Didactique de l’information-documentation et développement d’une Posture de recherche » In </a:t>
            </a:r>
            <a:r>
              <a:rPr lang="fr-FR" i="1" dirty="0"/>
              <a:t>Emergences en didactiques pour les métiers de l’humain</a:t>
            </a:r>
            <a:r>
              <a:rPr lang="fr-FR" dirty="0"/>
              <a:t>. Paris : L’Harmattan (2016) </a:t>
            </a:r>
          </a:p>
          <a:p>
            <a:endParaRPr lang="fr-FR" b="1" dirty="0"/>
          </a:p>
          <a:p>
            <a:endParaRPr lang="fr-FR" dirty="0"/>
          </a:p>
        </p:txBody>
      </p:sp>
    </p:spTree>
    <p:extLst>
      <p:ext uri="{BB962C8B-B14F-4D97-AF65-F5344CB8AC3E}">
        <p14:creationId xmlns:p14="http://schemas.microsoft.com/office/powerpoint/2010/main" val="2977508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931B6DB-3DDD-4B93-838E-8075ECE9857C}"/>
              </a:ext>
            </a:extLst>
          </p:cNvPr>
          <p:cNvSpPr txBox="1"/>
          <p:nvPr/>
        </p:nvSpPr>
        <p:spPr>
          <a:xfrm>
            <a:off x="90310" y="944105"/>
            <a:ext cx="10069689" cy="5909310"/>
          </a:xfrm>
          <a:prstGeom prst="rect">
            <a:avLst/>
          </a:prstGeom>
          <a:noFill/>
        </p:spPr>
        <p:txBody>
          <a:bodyPr wrap="square" rtlCol="0">
            <a:spAutoFit/>
          </a:bodyPr>
          <a:lstStyle/>
          <a:p>
            <a:pPr marL="0" marR="0" lvl="0" algn="just"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entury Gothic" panose="020B0502020202020204" pitchFamily="34" charset="0"/>
              </a:rPr>
              <a:t>Les savoirs de l’Information-Documentation et l’expertise documentaire et informationnelle contribuent à ce que </a:t>
            </a: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marR="0" lvl="0" algn="just" defTabSz="9144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rPr>
              <a:t>L’élève-chercheur </a:t>
            </a: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rPr>
              <a:t>se familiarise avec une culture documentaire et informationnelle</a:t>
            </a:r>
          </a:p>
          <a:p>
            <a:pPr marL="285750" marR="0" lvl="0" algn="just" defTabSz="9144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marR="0" lvl="0" algn="just" defTabSz="9144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rPr>
              <a:t>L’étudiant-chercheu</a:t>
            </a: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rPr>
              <a:t>r s’initie à des recherches en construisant une réflexion, une culture universitaire, en dépassant une formation strictement technique et méthodologique (Professionnel étudiant/Doctorant)</a:t>
            </a:r>
          </a:p>
          <a:p>
            <a:pPr marL="285750" marR="0" lvl="0" algn="just" defTabSz="9144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marR="0" lvl="0" algn="just" defTabSz="9144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rPr>
              <a:t>Le stagiaire-chercheur </a:t>
            </a: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rPr>
              <a:t>(futur professionnel) se forme à construire une posture de questionnement, une démarche réflexive sur sa propre activité</a:t>
            </a:r>
          </a:p>
          <a:p>
            <a:pPr marL="285750" marR="0" lvl="0" algn="just" defTabSz="9144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marR="0" lvl="0" algn="just" defTabSz="9144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rPr>
              <a:t>L’enseignant, le formateur peut </a:t>
            </a: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rPr>
              <a:t>poursuivre sa formation par la recherche dans une démarche personnelle tout au long de la vie. Il peut s’initier à des formes de recherche-action, recherche-action-formation, recherche-action-intervention, des recherches</a:t>
            </a:r>
            <a:r>
              <a:rPr kumimoji="0" lang="fr-FR" sz="1800" b="0" i="0" u="none" strike="noStrike" kern="1200" cap="none" spc="0" normalizeH="0" noProof="0" dirty="0">
                <a:ln>
                  <a:noFill/>
                </a:ln>
                <a:solidFill>
                  <a:prstClr val="black"/>
                </a:solidFill>
                <a:effectLst/>
                <a:uLnTx/>
                <a:uFillTx/>
                <a:latin typeface="Century Gothic" panose="020B0502020202020204" pitchFamily="34" charset="0"/>
              </a:rPr>
              <a:t> collectives </a:t>
            </a: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rPr>
              <a:t>et se former par la recherche en lien avec les pratiques professionnelles</a:t>
            </a:r>
          </a:p>
          <a:p>
            <a:pPr marL="285750" marR="0" lvl="0" algn="just" defTabSz="9144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marR="0" lvl="0" algn="just" defTabSz="914400" rtl="0" eaLnBrk="1" fontAlgn="auto" latinLnBrk="0" hangingPunct="1">
              <a:lnSpc>
                <a:spcPct val="100000"/>
              </a:lnSpc>
              <a:spcBef>
                <a:spcPts val="0"/>
              </a:spcBef>
              <a:spcAft>
                <a:spcPts val="0"/>
              </a:spcAft>
              <a:buClrTx/>
              <a:buSzTx/>
              <a:buFontTx/>
              <a:buChar char="-"/>
              <a:tabLst/>
              <a:defRPr/>
            </a:pPr>
            <a:r>
              <a:rPr kumimoji="0" lang="fr-FR" sz="1800" b="1" i="0" u="none" strike="noStrike" kern="1200" cap="none" spc="0" normalizeH="0" baseline="0" noProof="0" dirty="0">
                <a:ln>
                  <a:noFill/>
                </a:ln>
                <a:solidFill>
                  <a:prstClr val="black"/>
                </a:solidFill>
                <a:effectLst/>
                <a:uLnTx/>
                <a:uFillTx/>
                <a:latin typeface="Century Gothic" panose="020B0502020202020204" pitchFamily="34" charset="0"/>
              </a:rPr>
              <a:t>Les enseignants-chercheurs </a:t>
            </a: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rPr>
              <a:t>dont la profession est la recherche, produisent des savoirs scientifiques en lien avec les métiers de l’éducation et de la formation, dans les métiers de l’humain.</a:t>
            </a:r>
          </a:p>
        </p:txBody>
      </p:sp>
      <p:sp>
        <p:nvSpPr>
          <p:cNvPr id="3" name="ZoneTexte 2"/>
          <p:cNvSpPr txBox="1"/>
          <p:nvPr/>
        </p:nvSpPr>
        <p:spPr>
          <a:xfrm>
            <a:off x="90310" y="1930"/>
            <a:ext cx="9527823" cy="1077218"/>
          </a:xfrm>
          <a:prstGeom prst="rect">
            <a:avLst/>
          </a:prstGeom>
          <a:noFill/>
        </p:spPr>
        <p:txBody>
          <a:bodyPr wrap="square" rtlCol="0">
            <a:spAutoFit/>
          </a:bodyPr>
          <a:lstStyle/>
          <a:p>
            <a:r>
              <a:rPr lang="fr-FR" sz="3200" b="1" dirty="0">
                <a:latin typeface="Century Gothic" panose="020B0502020202020204" pitchFamily="34" charset="0"/>
              </a:rPr>
              <a:t>Perspective </a:t>
            </a:r>
            <a:r>
              <a:rPr lang="fr-FR" sz="3200" b="1" dirty="0" err="1">
                <a:latin typeface="Century Gothic" panose="020B0502020202020204" pitchFamily="34" charset="0"/>
              </a:rPr>
              <a:t>curriculaire</a:t>
            </a:r>
            <a:r>
              <a:rPr lang="fr-FR" sz="3200" b="1" dirty="0">
                <a:latin typeface="Century Gothic" panose="020B0502020202020204" pitchFamily="34" charset="0"/>
              </a:rPr>
              <a:t> depuis les premiers travaux de thèse</a:t>
            </a:r>
          </a:p>
        </p:txBody>
      </p:sp>
    </p:spTree>
    <p:extLst>
      <p:ext uri="{BB962C8B-B14F-4D97-AF65-F5344CB8AC3E}">
        <p14:creationId xmlns:p14="http://schemas.microsoft.com/office/powerpoint/2010/main" val="230072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5519" y="216282"/>
            <a:ext cx="9795157" cy="1143000"/>
          </a:xfrm>
        </p:spPr>
        <p:txBody>
          <a:bodyPr>
            <a:noAutofit/>
          </a:bodyPr>
          <a:lstStyle/>
          <a:p>
            <a:r>
              <a:rPr lang="fr-FR" sz="3200" b="1" dirty="0"/>
              <a:t>Le modèle didactique de l’Information-Documentation fondé sur des pratiques de recherches…</a:t>
            </a:r>
            <a:endParaRPr lang="fr-FR" sz="3200" dirty="0"/>
          </a:p>
        </p:txBody>
      </p:sp>
      <p:sp>
        <p:nvSpPr>
          <p:cNvPr id="4" name="Espace réservé du numéro de diapositive 3"/>
          <p:cNvSpPr>
            <a:spLocks noGrp="1"/>
          </p:cNvSpPr>
          <p:nvPr>
            <p:ph type="sldNum" sz="quarter" idx="12"/>
          </p:nvPr>
        </p:nvSpPr>
        <p:spPr/>
        <p:txBody>
          <a:bodyPr/>
          <a:lstStyle/>
          <a:p>
            <a:fld id="{248E6CE6-9CD0-439E-A555-58ECC0AA9DFD}" type="slidenum">
              <a:rPr lang="fr-FR" smtClean="0"/>
              <a:t>12</a:t>
            </a:fld>
            <a:endParaRPr lang="fr-FR"/>
          </a:p>
        </p:txBody>
      </p:sp>
      <p:sp>
        <p:nvSpPr>
          <p:cNvPr id="5" name="Rectangle 4"/>
          <p:cNvSpPr/>
          <p:nvPr/>
        </p:nvSpPr>
        <p:spPr>
          <a:xfrm>
            <a:off x="921695" y="1933575"/>
            <a:ext cx="10074551" cy="4924425"/>
          </a:xfrm>
          <a:prstGeom prst="rect">
            <a:avLst/>
          </a:prstGeom>
        </p:spPr>
        <p:txBody>
          <a:bodyPr wrap="square">
            <a:spAutoFit/>
          </a:bodyPr>
          <a:lstStyle/>
          <a:p>
            <a:pPr algn="just"/>
            <a:r>
              <a:rPr lang="fr-FR" sz="2000" dirty="0"/>
              <a:t>La didactique de l’Information-Documentation « en situation » prend appui sur « le dynamogène » que constituent la recherche et le projet.</a:t>
            </a:r>
          </a:p>
          <a:p>
            <a:pPr algn="just"/>
            <a:endParaRPr lang="fr-FR" sz="2000" dirty="0"/>
          </a:p>
          <a:p>
            <a:pPr algn="just"/>
            <a:r>
              <a:rPr lang="fr-FR" sz="2000" dirty="0"/>
              <a:t>Elle peut consister à s’en décaler de manière métacognitive pour identifier ce que l’on apprend en cherchant, en faisant ; pour extraire des « savoirs authentiques ».</a:t>
            </a:r>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endParaRPr lang="fr-FR" sz="2000" dirty="0"/>
          </a:p>
          <a:p>
            <a:pPr algn="just"/>
            <a:endParaRPr lang="fr-FR" dirty="0">
              <a:latin typeface="+mj-lt"/>
            </a:endParaRPr>
          </a:p>
          <a:p>
            <a:endParaRPr lang="fr-FR" dirty="0">
              <a:latin typeface="Times New Roman" panose="02020603050405020304" pitchFamily="18" charset="0"/>
            </a:endParaRPr>
          </a:p>
          <a:p>
            <a:endParaRPr lang="fr-FR" dirty="0"/>
          </a:p>
        </p:txBody>
      </p:sp>
      <p:sp>
        <p:nvSpPr>
          <p:cNvPr id="6" name="Rectangle 5"/>
          <p:cNvSpPr/>
          <p:nvPr/>
        </p:nvSpPr>
        <p:spPr>
          <a:xfrm>
            <a:off x="921695" y="4162777"/>
            <a:ext cx="10613814" cy="2246769"/>
          </a:xfrm>
          <a:prstGeom prst="rect">
            <a:avLst/>
          </a:prstGeom>
        </p:spPr>
        <p:txBody>
          <a:bodyPr wrap="square">
            <a:spAutoFit/>
          </a:bodyPr>
          <a:lstStyle/>
          <a:p>
            <a:pPr algn="just"/>
            <a:r>
              <a:rPr lang="fr-FR" sz="2000" dirty="0"/>
              <a:t>Des « savoirs authentiques », c’est-à-dire : </a:t>
            </a:r>
          </a:p>
          <a:p>
            <a:pPr marL="342900" indent="-342900" algn="just">
              <a:buFontTx/>
              <a:buChar char="-"/>
            </a:pPr>
            <a:r>
              <a:rPr lang="fr-FR" sz="2000" dirty="0"/>
              <a:t>qui émergent et se constituent au fur et à mesure de la recherche, </a:t>
            </a:r>
          </a:p>
          <a:p>
            <a:pPr marL="342900" indent="-342900" algn="just">
              <a:buFontTx/>
              <a:buChar char="-"/>
            </a:pPr>
            <a:r>
              <a:rPr lang="fr-FR" sz="2000" dirty="0"/>
              <a:t>qui tiennent compte de la source originelle, originale,</a:t>
            </a:r>
          </a:p>
          <a:p>
            <a:pPr marL="342900" indent="-342900" algn="just">
              <a:buFontTx/>
              <a:buChar char="-"/>
            </a:pPr>
            <a:r>
              <a:rPr lang="fr-FR" sz="2000" dirty="0"/>
              <a:t>et qui ne sont pas forcément </a:t>
            </a:r>
            <a:r>
              <a:rPr lang="fr-FR" sz="2000" dirty="0" err="1"/>
              <a:t>routinisés</a:t>
            </a:r>
            <a:r>
              <a:rPr lang="fr-FR" sz="2000" dirty="0"/>
              <a:t>, ni anticipés. </a:t>
            </a:r>
          </a:p>
          <a:p>
            <a:pPr marL="342900" indent="-342900" algn="just">
              <a:buFontTx/>
              <a:buChar char="-"/>
            </a:pPr>
            <a:endParaRPr lang="fr-FR" sz="2000" dirty="0"/>
          </a:p>
          <a:p>
            <a:pPr algn="just"/>
            <a:r>
              <a:rPr lang="fr-FR" sz="2000" dirty="0"/>
              <a:t>Ils peuvent se situer entre des savoirs théoriques (formalisés, épistémiques, </a:t>
            </a:r>
            <a:r>
              <a:rPr lang="fr-FR" sz="2000" dirty="0" err="1"/>
              <a:t>curriculaires</a:t>
            </a:r>
            <a:r>
              <a:rPr lang="fr-FR" sz="2000" dirty="0"/>
              <a:t>) et des savoirs pratiques (savoir-faire, d’action). </a:t>
            </a:r>
          </a:p>
        </p:txBody>
      </p:sp>
    </p:spTree>
    <p:extLst>
      <p:ext uri="{BB962C8B-B14F-4D97-AF65-F5344CB8AC3E}">
        <p14:creationId xmlns:p14="http://schemas.microsoft.com/office/powerpoint/2010/main" val="51059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5423" y="462157"/>
            <a:ext cx="8911687" cy="782659"/>
          </a:xfrm>
        </p:spPr>
        <p:txBody>
          <a:bodyPr>
            <a:normAutofit/>
          </a:bodyPr>
          <a:lstStyle/>
          <a:p>
            <a:r>
              <a:rPr lang="fr-FR" sz="3200" b="1" dirty="0"/>
              <a:t>Colloque de l’UNESCO 2017</a:t>
            </a:r>
          </a:p>
        </p:txBody>
      </p:sp>
      <p:sp>
        <p:nvSpPr>
          <p:cNvPr id="3" name="Rectangle 2"/>
          <p:cNvSpPr/>
          <p:nvPr/>
        </p:nvSpPr>
        <p:spPr>
          <a:xfrm>
            <a:off x="758046" y="5238916"/>
            <a:ext cx="11433954" cy="830997"/>
          </a:xfrm>
          <a:prstGeom prst="rect">
            <a:avLst/>
          </a:prstGeom>
        </p:spPr>
        <p:txBody>
          <a:bodyPr wrap="square">
            <a:spAutoFit/>
          </a:bodyPr>
          <a:lstStyle/>
          <a:p>
            <a:pPr algn="just">
              <a:spcAft>
                <a:spcPts val="0"/>
              </a:spcAft>
            </a:pPr>
            <a:r>
              <a:rPr lang="fr-FR" sz="1600" dirty="0">
                <a:solidFill>
                  <a:srgbClr val="000000"/>
                </a:solidFill>
                <a:latin typeface="Times New Roman" panose="02020603050405020304" pitchFamily="18" charset="0"/>
                <a:ea typeface="Calibri" panose="020F0502020204030204" pitchFamily="34" charset="0"/>
              </a:rPr>
              <a:t>Frisch, M. (2017). Histoire et épistémologie de l’Information-Documentation, Suzanne </a:t>
            </a:r>
            <a:r>
              <a:rPr lang="fr-FR" sz="1600" dirty="0" err="1">
                <a:solidFill>
                  <a:srgbClr val="000000"/>
                </a:solidFill>
                <a:latin typeface="Times New Roman" panose="02020603050405020304" pitchFamily="18" charset="0"/>
                <a:ea typeface="Calibri" panose="020F0502020204030204" pitchFamily="34" charset="0"/>
              </a:rPr>
              <a:t>Briet</a:t>
            </a:r>
            <a:r>
              <a:rPr lang="fr-FR" sz="1600" dirty="0">
                <a:solidFill>
                  <a:srgbClr val="000000"/>
                </a:solidFill>
                <a:latin typeface="Times New Roman" panose="02020603050405020304" pitchFamily="18" charset="0"/>
                <a:ea typeface="Calibri" panose="020F0502020204030204" pitchFamily="34" charset="0"/>
              </a:rPr>
              <a:t> et évolutions de la documentation, 12 juillet. In ISKO-France, Mustafa El Hadi, </a:t>
            </a:r>
            <a:r>
              <a:rPr lang="fr-FR" sz="1600" dirty="0" err="1">
                <a:solidFill>
                  <a:srgbClr val="000000"/>
                </a:solidFill>
                <a:latin typeface="Times New Roman" panose="02020603050405020304" pitchFamily="18" charset="0"/>
                <a:ea typeface="Calibri" panose="020F0502020204030204" pitchFamily="34" charset="0"/>
              </a:rPr>
              <a:t>Widad</a:t>
            </a:r>
            <a:r>
              <a:rPr lang="fr-FR" sz="1600" dirty="0">
                <a:solidFill>
                  <a:srgbClr val="000000"/>
                </a:solidFill>
                <a:latin typeface="Times New Roman" panose="02020603050405020304" pitchFamily="18" charset="0"/>
                <a:ea typeface="Calibri" panose="020F0502020204030204" pitchFamily="34" charset="0"/>
              </a:rPr>
              <a:t>. 11</a:t>
            </a:r>
            <a:r>
              <a:rPr lang="fr-FR" sz="1600" baseline="30000" dirty="0">
                <a:solidFill>
                  <a:srgbClr val="000000"/>
                </a:solidFill>
                <a:latin typeface="Times New Roman" panose="02020603050405020304" pitchFamily="18" charset="0"/>
                <a:ea typeface="Calibri" panose="020F0502020204030204" pitchFamily="34" charset="0"/>
              </a:rPr>
              <a:t>ème</a:t>
            </a:r>
            <a:r>
              <a:rPr lang="fr-FR" sz="1600" dirty="0">
                <a:solidFill>
                  <a:srgbClr val="000000"/>
                </a:solidFill>
                <a:latin typeface="Times New Roman" panose="02020603050405020304" pitchFamily="18" charset="0"/>
                <a:ea typeface="Calibri" panose="020F0502020204030204" pitchFamily="34" charset="0"/>
              </a:rPr>
              <a:t> colloque international d’ISKO-France. Fondements épistémologiques et théoriques de la science de l’information-documentation : hommage aux pionniers francophones, 11-12 juillet.</a:t>
            </a:r>
            <a:endParaRPr lang="fr-FR" sz="1600" dirty="0">
              <a:effectLst/>
              <a:latin typeface="Times New Roman" panose="02020603050405020304" pitchFamily="18" charset="0"/>
              <a:ea typeface="Calibri" panose="020F0502020204030204" pitchFamily="34" charset="0"/>
            </a:endParaRPr>
          </a:p>
        </p:txBody>
      </p:sp>
      <p:sp>
        <p:nvSpPr>
          <p:cNvPr id="4" name="Rectangle 3"/>
          <p:cNvSpPr/>
          <p:nvPr/>
        </p:nvSpPr>
        <p:spPr>
          <a:xfrm>
            <a:off x="1019427" y="1893714"/>
            <a:ext cx="10034954" cy="707886"/>
          </a:xfrm>
          <a:prstGeom prst="rect">
            <a:avLst/>
          </a:prstGeom>
        </p:spPr>
        <p:txBody>
          <a:bodyPr wrap="square">
            <a:spAutoFit/>
          </a:bodyPr>
          <a:lstStyle/>
          <a:p>
            <a:r>
              <a:rPr lang="fr-FR" sz="2000" dirty="0">
                <a:latin typeface="Century Gothic" panose="020B0502020202020204" pitchFamily="34" charset="0"/>
              </a:rPr>
              <a:t>Histoire et épistémologie de l’Information-Documentation. Suzanne </a:t>
            </a:r>
            <a:r>
              <a:rPr lang="fr-FR" sz="2000" dirty="0" err="1">
                <a:latin typeface="Century Gothic" panose="020B0502020202020204" pitchFamily="34" charset="0"/>
              </a:rPr>
              <a:t>Briet</a:t>
            </a:r>
            <a:r>
              <a:rPr lang="fr-FR" sz="2000" dirty="0">
                <a:latin typeface="Century Gothic" panose="020B0502020202020204" pitchFamily="34" charset="0"/>
              </a:rPr>
              <a:t> et évolutions de la Documentation.</a:t>
            </a:r>
          </a:p>
        </p:txBody>
      </p:sp>
    </p:spTree>
    <p:extLst>
      <p:ext uri="{BB962C8B-B14F-4D97-AF65-F5344CB8AC3E}">
        <p14:creationId xmlns:p14="http://schemas.microsoft.com/office/powerpoint/2010/main" val="34655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1" y="332656"/>
            <a:ext cx="6119445" cy="1143000"/>
          </a:xfrm>
        </p:spPr>
        <p:txBody>
          <a:bodyPr>
            <a:noAutofit/>
          </a:bodyPr>
          <a:lstStyle/>
          <a:p>
            <a:r>
              <a:rPr lang="fr-FR" sz="3200" b="1" dirty="0"/>
              <a:t>Une nouvelle définition de la documentation</a:t>
            </a:r>
            <a:br>
              <a:rPr lang="fr-FR" sz="3200" b="1" dirty="0"/>
            </a:br>
            <a:endParaRPr lang="fr-FR" sz="3200" b="1" dirty="0"/>
          </a:p>
        </p:txBody>
      </p:sp>
      <p:sp>
        <p:nvSpPr>
          <p:cNvPr id="3" name="Espace réservé du contenu 2"/>
          <p:cNvSpPr>
            <a:spLocks noGrp="1"/>
          </p:cNvSpPr>
          <p:nvPr>
            <p:ph idx="1"/>
          </p:nvPr>
        </p:nvSpPr>
        <p:spPr>
          <a:xfrm>
            <a:off x="371316" y="2205638"/>
            <a:ext cx="8117927" cy="4800600"/>
          </a:xfrm>
        </p:spPr>
        <p:txBody>
          <a:bodyPr>
            <a:normAutofit/>
          </a:bodyPr>
          <a:lstStyle/>
          <a:p>
            <a:pPr marL="114300" indent="0" algn="just">
              <a:lnSpc>
                <a:spcPct val="110000"/>
              </a:lnSpc>
              <a:buNone/>
            </a:pPr>
            <a:r>
              <a:rPr lang="fr-FR" sz="2000" dirty="0" err="1"/>
              <a:t>Briet</a:t>
            </a:r>
            <a:r>
              <a:rPr lang="fr-FR" sz="2000" dirty="0"/>
              <a:t> cherche à rejeter la vision traditionnelle du document où ce dernier est assimilé uniquement à un texte et à une preuve à l’appui d’un fait [</a:t>
            </a:r>
            <a:r>
              <a:rPr lang="fr-FR" sz="2000" cap="small" dirty="0"/>
              <a:t>FAYET-SCRIBE, Sylvie] (2012)</a:t>
            </a:r>
            <a:r>
              <a:rPr lang="fr-FR" sz="2000" dirty="0"/>
              <a:t> ; </a:t>
            </a:r>
          </a:p>
          <a:p>
            <a:pPr marL="114300" indent="0" algn="just">
              <a:lnSpc>
                <a:spcPct val="110000"/>
              </a:lnSpc>
              <a:buNone/>
            </a:pPr>
            <a:endParaRPr lang="fr-FR" sz="2000" dirty="0"/>
          </a:p>
          <a:p>
            <a:endParaRPr lang="fr-FR" dirty="0"/>
          </a:p>
        </p:txBody>
      </p:sp>
      <p:sp>
        <p:nvSpPr>
          <p:cNvPr id="5" name="Espace réservé du numéro de diapositive 4"/>
          <p:cNvSpPr>
            <a:spLocks noGrp="1"/>
          </p:cNvSpPr>
          <p:nvPr>
            <p:ph type="sldNum" sz="quarter" idx="12"/>
          </p:nvPr>
        </p:nvSpPr>
        <p:spPr/>
        <p:txBody>
          <a:bodyPr/>
          <a:lstStyle/>
          <a:p>
            <a:fld id="{248E6CE6-9CD0-439E-A555-58ECC0AA9DFD}" type="slidenum">
              <a:rPr lang="fr-FR" smtClean="0"/>
              <a:t>14</a:t>
            </a:fld>
            <a:endParaRPr lang="fr-F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3446" y="149025"/>
            <a:ext cx="2181679" cy="204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1812" y="3950374"/>
            <a:ext cx="7957431" cy="1446550"/>
          </a:xfrm>
          <a:prstGeom prst="rect">
            <a:avLst/>
          </a:prstGeom>
        </p:spPr>
        <p:txBody>
          <a:bodyPr wrap="square">
            <a:spAutoFit/>
          </a:bodyPr>
          <a:lstStyle/>
          <a:p>
            <a:pPr marL="114300" indent="0" algn="just">
              <a:lnSpc>
                <a:spcPct val="110000"/>
              </a:lnSpc>
              <a:buNone/>
            </a:pPr>
            <a:r>
              <a:rPr lang="fr-FR" sz="2000" dirty="0">
                <a:latin typeface="Century Gothic" panose="020B0502020202020204" pitchFamily="34" charset="0"/>
              </a:rPr>
              <a:t>Elle impulse une vision innovante de l’activité documentaire en contribuant à élargir la notion de document et à définir avec elle de nouvelles techniques qui contribuent à permettre le lien entre le professionnel et l’usager. </a:t>
            </a:r>
          </a:p>
        </p:txBody>
      </p:sp>
    </p:spTree>
    <p:extLst>
      <p:ext uri="{BB962C8B-B14F-4D97-AF65-F5344CB8AC3E}">
        <p14:creationId xmlns:p14="http://schemas.microsoft.com/office/powerpoint/2010/main" val="562081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2996" y="354479"/>
            <a:ext cx="8911687" cy="1280890"/>
          </a:xfrm>
        </p:spPr>
        <p:txBody>
          <a:bodyPr>
            <a:normAutofit/>
          </a:bodyPr>
          <a:lstStyle/>
          <a:p>
            <a:r>
              <a:rPr lang="fr-FR" sz="3200" b="1" dirty="0"/>
              <a:t>« Document et trace »</a:t>
            </a:r>
          </a:p>
        </p:txBody>
      </p:sp>
      <p:sp>
        <p:nvSpPr>
          <p:cNvPr id="3" name="Rectangle 2"/>
          <p:cNvSpPr/>
          <p:nvPr/>
        </p:nvSpPr>
        <p:spPr>
          <a:xfrm>
            <a:off x="499411" y="1635369"/>
            <a:ext cx="8746189" cy="5746060"/>
          </a:xfrm>
          <a:prstGeom prst="rect">
            <a:avLst/>
          </a:prstGeom>
        </p:spPr>
        <p:txBody>
          <a:bodyPr wrap="square">
            <a:spAutoFit/>
          </a:bodyPr>
          <a:lstStyle/>
          <a:p>
            <a:pPr algn="just">
              <a:lnSpc>
                <a:spcPct val="107000"/>
              </a:lnSpc>
              <a:spcAft>
                <a:spcPts val="800"/>
              </a:spcAft>
            </a:pPr>
            <a:r>
              <a:rPr lang="fr-FR" dirty="0">
                <a:latin typeface="Century Gothic" panose="020B0502020202020204" pitchFamily="34" charset="0"/>
                <a:ea typeface="Calibri" panose="020F0502020204030204" pitchFamily="34" charset="0"/>
                <a:cs typeface="Times New Roman" panose="02020603050405020304" pitchFamily="18" charset="0"/>
              </a:rPr>
              <a:t>Un </a:t>
            </a:r>
            <a:r>
              <a:rPr lang="fr-FR" b="1" i="1" dirty="0">
                <a:latin typeface="Century Gothic" panose="020B0502020202020204" pitchFamily="34" charset="0"/>
                <a:ea typeface="Calibri" panose="020F0502020204030204" pitchFamily="34" charset="0"/>
                <a:cs typeface="Times New Roman" panose="02020603050405020304" pitchFamily="18" charset="0"/>
              </a:rPr>
              <a:t>document</a:t>
            </a:r>
            <a:r>
              <a:rPr lang="fr-FR" dirty="0">
                <a:latin typeface="Century Gothic" panose="020B0502020202020204" pitchFamily="34" charset="0"/>
                <a:ea typeface="Calibri" panose="020F0502020204030204" pitchFamily="34" charset="0"/>
                <a:cs typeface="Times New Roman" panose="02020603050405020304" pitchFamily="18" charset="0"/>
              </a:rPr>
              <a:t> « n’est pas seulement un support ni même un message véhiculé par un support mais </a:t>
            </a:r>
            <a:r>
              <a:rPr lang="fr-FR" u="sng" dirty="0">
                <a:latin typeface="Century Gothic" panose="020B0502020202020204" pitchFamily="34" charset="0"/>
                <a:ea typeface="Calibri" panose="020F0502020204030204" pitchFamily="34" charset="0"/>
                <a:cs typeface="Times New Roman" panose="02020603050405020304" pitchFamily="18" charset="0"/>
              </a:rPr>
              <a:t>un ensemble composite qui relève d’anticipations d’appropriations d’outils et de pratiques sociales, de symboliques et de dispositifs médiatiques et techniques</a:t>
            </a:r>
            <a:r>
              <a:rPr lang="fr-FR" dirty="0">
                <a:latin typeface="Century Gothic" panose="020B0502020202020204" pitchFamily="34" charset="0"/>
                <a:ea typeface="Calibri" panose="020F0502020204030204" pitchFamily="34" charset="0"/>
                <a:cs typeface="Times New Roman" panose="02020603050405020304" pitchFamily="18" charset="0"/>
              </a:rPr>
              <a:t>. ». (</a:t>
            </a:r>
            <a:r>
              <a:rPr lang="fr-FR" altLang="fr-FR" dirty="0">
                <a:latin typeface="Century Gothic" panose="020B0502020202020204" pitchFamily="34" charset="0"/>
              </a:rPr>
              <a:t>Yves Jeanneret, 2000</a:t>
            </a:r>
            <a:r>
              <a:rPr lang="fr-FR" dirty="0">
                <a:latin typeface="Century Gothic" panose="020B0502020202020204" pitchFamily="34" charset="0"/>
                <a:ea typeface="Calibri" panose="020F0502020204030204" pitchFamily="34" charset="0"/>
                <a:cs typeface="Times New Roman" panose="02020603050405020304" pitchFamily="18" charset="0"/>
              </a:rPr>
              <a:t>).</a:t>
            </a:r>
          </a:p>
          <a:p>
            <a:pPr algn="just">
              <a:lnSpc>
                <a:spcPct val="107000"/>
              </a:lnSpc>
              <a:spcAft>
                <a:spcPts val="800"/>
              </a:spcAft>
            </a:pPr>
            <a:endParaRPr lang="fr-FR"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entury Gothic" panose="020B0502020202020204" pitchFamily="34" charset="0"/>
                <a:ea typeface="Calibri" panose="020F0502020204030204" pitchFamily="34" charset="0"/>
                <a:cs typeface="Times New Roman" panose="02020603050405020304" pitchFamily="18" charset="0"/>
              </a:rPr>
              <a:t>Aujourd’hui le </a:t>
            </a:r>
            <a:r>
              <a:rPr lang="fr-FR" b="1" i="1" dirty="0">
                <a:latin typeface="Century Gothic" panose="020B0502020202020204" pitchFamily="34" charset="0"/>
                <a:ea typeface="Calibri" panose="020F0502020204030204" pitchFamily="34" charset="0"/>
                <a:cs typeface="Times New Roman" panose="02020603050405020304" pitchFamily="18" charset="0"/>
              </a:rPr>
              <a:t>document</a:t>
            </a:r>
            <a:r>
              <a:rPr lang="fr-FR" dirty="0">
                <a:latin typeface="Century Gothic" panose="020B0502020202020204" pitchFamily="34" charset="0"/>
                <a:ea typeface="Calibri" panose="020F0502020204030204" pitchFamily="34" charset="0"/>
                <a:cs typeface="Times New Roman" panose="02020603050405020304" pitchFamily="18" charset="0"/>
              </a:rPr>
              <a:t> peut être considéré comme « </a:t>
            </a:r>
            <a:r>
              <a:rPr lang="fr-FR" u="sng" dirty="0">
                <a:latin typeface="Century Gothic" panose="020B0502020202020204" pitchFamily="34" charset="0"/>
                <a:ea typeface="Calibri" panose="020F0502020204030204" pitchFamily="34" charset="0"/>
                <a:cs typeface="Times New Roman" panose="02020603050405020304" pitchFamily="18" charset="0"/>
              </a:rPr>
              <a:t>trace et outil de la pensée, appareillage intellectuel, constructif, dynamique</a:t>
            </a:r>
            <a:r>
              <a:rPr lang="fr-FR" dirty="0">
                <a:latin typeface="Century Gothic" panose="020B0502020202020204" pitchFamily="34" charset="0"/>
                <a:ea typeface="Calibri" panose="020F0502020204030204" pitchFamily="34" charset="0"/>
                <a:cs typeface="Times New Roman" panose="02020603050405020304" pitchFamily="18" charset="0"/>
              </a:rPr>
              <a:t>, il est l’aboutissement d’une action et point de départ d’une connaissance. ». (Sylvie </a:t>
            </a:r>
            <a:r>
              <a:rPr lang="fr-FR" dirty="0" err="1">
                <a:latin typeface="Century Gothic" panose="020B0502020202020204" pitchFamily="34" charset="0"/>
                <a:ea typeface="Calibri" panose="020F0502020204030204" pitchFamily="34" charset="0"/>
                <a:cs typeface="Times New Roman" panose="02020603050405020304" pitchFamily="18" charset="0"/>
              </a:rPr>
              <a:t>Leleu-Merviel</a:t>
            </a:r>
            <a:r>
              <a:rPr lang="fr-FR" dirty="0">
                <a:latin typeface="Century Gothic" panose="020B0502020202020204" pitchFamily="34" charset="0"/>
                <a:ea typeface="Calibri" panose="020F0502020204030204" pitchFamily="34" charset="0"/>
                <a:cs typeface="Times New Roman" panose="02020603050405020304" pitchFamily="18" charset="0"/>
              </a:rPr>
              <a:t>, 2004).</a:t>
            </a:r>
          </a:p>
          <a:p>
            <a:pPr algn="just">
              <a:lnSpc>
                <a:spcPct val="107000"/>
              </a:lnSpc>
              <a:spcAft>
                <a:spcPts val="800"/>
              </a:spcAft>
            </a:pPr>
            <a:endParaRPr lang="fr-FR"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entury Gothic" panose="020B0502020202020204" pitchFamily="34" charset="0"/>
                <a:ea typeface="Calibri" panose="020F0502020204030204" pitchFamily="34" charset="0"/>
                <a:cs typeface="Times New Roman" panose="02020603050405020304" pitchFamily="18" charset="0"/>
              </a:rPr>
              <a:t>On désigne sous ce terme de </a:t>
            </a:r>
            <a:r>
              <a:rPr lang="fr-FR" b="1" i="1" dirty="0">
                <a:latin typeface="Century Gothic" panose="020B0502020202020204" pitchFamily="34" charset="0"/>
                <a:ea typeface="Calibri" panose="020F0502020204030204" pitchFamily="34" charset="0"/>
                <a:cs typeface="Times New Roman" panose="02020603050405020304" pitchFamily="18" charset="0"/>
              </a:rPr>
              <a:t>trace</a:t>
            </a:r>
            <a:r>
              <a:rPr lang="fr-FR" i="1" dirty="0">
                <a:latin typeface="Century Gothic" panose="020B0502020202020204" pitchFamily="34" charset="0"/>
                <a:ea typeface="Calibri" panose="020F0502020204030204" pitchFamily="34" charset="0"/>
                <a:cs typeface="Times New Roman" panose="02020603050405020304" pitchFamily="18" charset="0"/>
              </a:rPr>
              <a:t> </a:t>
            </a:r>
            <a:r>
              <a:rPr lang="fr-FR" dirty="0">
                <a:latin typeface="Century Gothic" panose="020B0502020202020204" pitchFamily="34" charset="0"/>
                <a:ea typeface="Calibri" panose="020F0502020204030204" pitchFamily="34" charset="0"/>
                <a:cs typeface="Times New Roman" panose="02020603050405020304" pitchFamily="18" charset="0"/>
              </a:rPr>
              <a:t>une suite de marques, d’empreintes laissées par un passage, passage d’un homme ou d’un animal. C’est, au sens dit figuré, </a:t>
            </a:r>
            <a:r>
              <a:rPr lang="fr-FR" u="sng" dirty="0">
                <a:latin typeface="Century Gothic" panose="020B0502020202020204" pitchFamily="34" charset="0"/>
                <a:ea typeface="Calibri" panose="020F0502020204030204" pitchFamily="34" charset="0"/>
                <a:cs typeface="Times New Roman" panose="02020603050405020304" pitchFamily="18" charset="0"/>
              </a:rPr>
              <a:t>la marque laissée par une action, par un évènement passé </a:t>
            </a:r>
            <a:r>
              <a:rPr lang="fr-FR" dirty="0">
                <a:latin typeface="Century Gothic" panose="020B0502020202020204" pitchFamily="34" charset="0"/>
                <a:ea typeface="Calibri" panose="020F0502020204030204" pitchFamily="34" charset="0"/>
                <a:cs typeface="Times New Roman" panose="02020603050405020304" pitchFamily="18" charset="0"/>
              </a:rPr>
              <a:t>(</a:t>
            </a:r>
            <a:r>
              <a:rPr lang="fr-FR" dirty="0" err="1">
                <a:latin typeface="Century Gothic" panose="020B0502020202020204" pitchFamily="34" charset="0"/>
                <a:ea typeface="Calibri" panose="020F0502020204030204" pitchFamily="34" charset="0"/>
                <a:cs typeface="Times New Roman" panose="02020603050405020304" pitchFamily="18" charset="0"/>
              </a:rPr>
              <a:t>Assoun</a:t>
            </a:r>
            <a:r>
              <a:rPr lang="fr-FR" dirty="0">
                <a:latin typeface="Century Gothic" panose="020B0502020202020204" pitchFamily="34" charset="0"/>
                <a:ea typeface="Calibri" panose="020F0502020204030204" pitchFamily="34" charset="0"/>
                <a:cs typeface="Times New Roman" panose="02020603050405020304" pitchFamily="18" charset="0"/>
              </a:rPr>
              <a:t>, 2005).</a:t>
            </a:r>
          </a:p>
          <a:p>
            <a:pPr algn="just">
              <a:lnSpc>
                <a:spcPct val="107000"/>
              </a:lnSpc>
              <a:spcAft>
                <a:spcPts val="800"/>
              </a:spcAft>
            </a:pPr>
            <a:endParaRPr lang="fr-FR" dirty="0">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dirty="0">
                <a:latin typeface="Century Gothic" panose="020B0502020202020204" pitchFamily="34" charset="0"/>
                <a:ea typeface="Calibri" panose="020F0502020204030204" pitchFamily="34" charset="0"/>
                <a:cs typeface="Times New Roman" panose="02020603050405020304" pitchFamily="18" charset="0"/>
              </a:rPr>
              <a:t>Aujourd’hui sur la toile, avec les médias tout fait </a:t>
            </a:r>
            <a:r>
              <a:rPr lang="fr-FR" b="1" i="1" dirty="0">
                <a:latin typeface="Century Gothic" panose="020B0502020202020204" pitchFamily="34" charset="0"/>
                <a:ea typeface="Calibri" panose="020F0502020204030204" pitchFamily="34" charset="0"/>
                <a:cs typeface="Times New Roman" panose="02020603050405020304" pitchFamily="18" charset="0"/>
              </a:rPr>
              <a:t>trace</a:t>
            </a:r>
            <a:r>
              <a:rPr lang="fr-FR" dirty="0">
                <a:latin typeface="Century Gothic" panose="020B0502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81235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7125" y="1802869"/>
            <a:ext cx="9505290" cy="4032448"/>
          </a:xfrm>
        </p:spPr>
        <p:txBody>
          <a:bodyPr>
            <a:normAutofit fontScale="70000" lnSpcReduction="20000"/>
          </a:bodyPr>
          <a:lstStyle/>
          <a:p>
            <a:pPr marL="0" indent="0" algn="just">
              <a:lnSpc>
                <a:spcPct val="120000"/>
              </a:lnSpc>
              <a:buNone/>
            </a:pPr>
            <a:r>
              <a:rPr lang="fr-FR" sz="2600" dirty="0">
                <a:latin typeface="+mj-lt"/>
              </a:rPr>
              <a:t>Penser l’activité d’apprentissage grâce au média document (+ qu’une focalisation sur la data, la ressource, l’objet…) ;</a:t>
            </a:r>
          </a:p>
          <a:p>
            <a:pPr marL="0" indent="0" algn="just">
              <a:lnSpc>
                <a:spcPct val="120000"/>
              </a:lnSpc>
              <a:buNone/>
            </a:pPr>
            <a:endParaRPr lang="fr-FR" sz="2600" dirty="0">
              <a:latin typeface="+mj-lt"/>
            </a:endParaRPr>
          </a:p>
          <a:p>
            <a:pPr marL="0" indent="0" algn="just">
              <a:lnSpc>
                <a:spcPct val="120000"/>
              </a:lnSpc>
              <a:buNone/>
            </a:pPr>
            <a:r>
              <a:rPr lang="fr-FR" sz="2600" dirty="0">
                <a:latin typeface="+mj-lt"/>
              </a:rPr>
              <a:t>Dépasser la relation à « l’objet Document » pour prendre en compte le rôle de l’activité documentaire et informationnelle ;</a:t>
            </a:r>
          </a:p>
          <a:p>
            <a:pPr marL="0" indent="0" algn="just">
              <a:lnSpc>
                <a:spcPct val="120000"/>
              </a:lnSpc>
              <a:buNone/>
            </a:pPr>
            <a:endParaRPr lang="fr-FR" sz="2600" dirty="0">
              <a:latin typeface="+mj-lt"/>
            </a:endParaRPr>
          </a:p>
          <a:p>
            <a:pPr marL="0" indent="0" algn="just">
              <a:lnSpc>
                <a:spcPct val="120000"/>
              </a:lnSpc>
              <a:buNone/>
            </a:pPr>
            <a:r>
              <a:rPr lang="fr-FR" sz="2600" dirty="0">
                <a:latin typeface="+mj-lt"/>
              </a:rPr>
              <a:t>Etudier le processus dynamique de l’action du côté enseignant, formateur et apprenant ; </a:t>
            </a:r>
          </a:p>
          <a:p>
            <a:pPr marL="0" indent="0" algn="just">
              <a:lnSpc>
                <a:spcPct val="120000"/>
              </a:lnSpc>
              <a:buNone/>
            </a:pPr>
            <a:endParaRPr lang="fr-FR" sz="2600" dirty="0">
              <a:latin typeface="+mj-lt"/>
            </a:endParaRPr>
          </a:p>
          <a:p>
            <a:pPr marL="0" indent="0" algn="just">
              <a:lnSpc>
                <a:spcPct val="120000"/>
              </a:lnSpc>
              <a:buNone/>
            </a:pPr>
            <a:r>
              <a:rPr lang="fr-FR" sz="2600" dirty="0">
                <a:latin typeface="+mj-lt"/>
              </a:rPr>
              <a:t>Notre expérience en tant que chercheure didacticienne de contribution à la mise en place d’une Didactique de l’Information-Documentation dans sa complexité.</a:t>
            </a:r>
          </a:p>
          <a:p>
            <a:pPr marL="571500" indent="-457200">
              <a:buFontTx/>
              <a:buChar char="-"/>
            </a:pPr>
            <a:endParaRPr lang="fr-FR" sz="2600" dirty="0"/>
          </a:p>
          <a:p>
            <a:pPr marL="571500" indent="-457200">
              <a:buFontTx/>
              <a:buChar char="-"/>
            </a:pPr>
            <a:endParaRPr lang="fr-FR" sz="2600" dirty="0"/>
          </a:p>
          <a:p>
            <a:pPr marL="571500" indent="-457200">
              <a:buFontTx/>
              <a:buChar char="-"/>
            </a:pPr>
            <a:endParaRPr lang="fr-FR" sz="2600" dirty="0"/>
          </a:p>
          <a:p>
            <a:pPr marL="571500" indent="-457200">
              <a:buFontTx/>
              <a:buChar char="-"/>
            </a:pPr>
            <a:endParaRPr lang="fr-FR" sz="2600" dirty="0"/>
          </a:p>
        </p:txBody>
      </p:sp>
      <p:sp>
        <p:nvSpPr>
          <p:cNvPr id="5" name="Espace réservé du numéro de diapositive 4"/>
          <p:cNvSpPr>
            <a:spLocks noGrp="1"/>
          </p:cNvSpPr>
          <p:nvPr>
            <p:ph type="sldNum" sz="quarter" idx="12"/>
          </p:nvPr>
        </p:nvSpPr>
        <p:spPr/>
        <p:txBody>
          <a:bodyPr/>
          <a:lstStyle/>
          <a:p>
            <a:fld id="{248E6CE6-9CD0-439E-A555-58ECC0AA9DFD}" type="slidenum">
              <a:rPr lang="fr-FR" smtClean="0"/>
              <a:t>16</a:t>
            </a:fld>
            <a:endParaRPr lang="fr-FR"/>
          </a:p>
        </p:txBody>
      </p:sp>
      <p:sp>
        <p:nvSpPr>
          <p:cNvPr id="9" name="Titre 8"/>
          <p:cNvSpPr>
            <a:spLocks noGrp="1"/>
          </p:cNvSpPr>
          <p:nvPr>
            <p:ph type="title"/>
          </p:nvPr>
        </p:nvSpPr>
        <p:spPr>
          <a:xfrm>
            <a:off x="1311579" y="147337"/>
            <a:ext cx="10079721" cy="1280890"/>
          </a:xfrm>
        </p:spPr>
        <p:txBody>
          <a:bodyPr>
            <a:normAutofit/>
          </a:bodyPr>
          <a:lstStyle/>
          <a:p>
            <a:r>
              <a:rPr lang="fr-FR" sz="3200" b="1" dirty="0">
                <a:latin typeface="Century Gothic" panose="020B0502020202020204" pitchFamily="34" charset="0"/>
              </a:rPr>
              <a:t>Du document à l’activité Info-documentaire</a:t>
            </a:r>
          </a:p>
        </p:txBody>
      </p:sp>
    </p:spTree>
    <p:extLst>
      <p:ext uri="{BB962C8B-B14F-4D97-AF65-F5344CB8AC3E}">
        <p14:creationId xmlns:p14="http://schemas.microsoft.com/office/powerpoint/2010/main" val="1781597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6925" y="308021"/>
            <a:ext cx="6912320" cy="1280890"/>
          </a:xfrm>
        </p:spPr>
        <p:txBody>
          <a:bodyPr/>
          <a:lstStyle/>
          <a:p>
            <a:r>
              <a:rPr lang="fr-FR" b="1" dirty="0"/>
              <a:t>L’information-documentation</a:t>
            </a:r>
          </a:p>
        </p:txBody>
      </p:sp>
      <p:sp>
        <p:nvSpPr>
          <p:cNvPr id="3" name="Rectangle 2"/>
          <p:cNvSpPr/>
          <p:nvPr/>
        </p:nvSpPr>
        <p:spPr>
          <a:xfrm>
            <a:off x="891822" y="1588911"/>
            <a:ext cx="9076267" cy="4702826"/>
          </a:xfrm>
          <a:prstGeom prst="rect">
            <a:avLst/>
          </a:prstGeom>
        </p:spPr>
        <p:txBody>
          <a:bodyPr wrap="square">
            <a:spAutoFit/>
          </a:bodyPr>
          <a:lstStyle/>
          <a:p>
            <a:pPr algn="just">
              <a:lnSpc>
                <a:spcPct val="107000"/>
              </a:lnSpc>
              <a:spcAft>
                <a:spcPts val="0"/>
              </a:spcAft>
            </a:pPr>
            <a:r>
              <a:rPr lang="fr-FR" sz="2000" dirty="0">
                <a:latin typeface="Century Gothic" panose="020B0502020202020204" pitchFamily="34" charset="0"/>
                <a:ea typeface="Calibri" panose="020F0502020204030204" pitchFamily="34" charset="0"/>
                <a:cs typeface="Times New Roman" panose="02020603050405020304" pitchFamily="18" charset="0"/>
              </a:rPr>
              <a:t>L’approche de l’organisation du travail par l’information-documentation nous apprend à tenir compte de contextes différenciés de production, ou même sur le document de rendre compte de plusieurs phénomènes en terme de processus : </a:t>
            </a:r>
          </a:p>
          <a:p>
            <a:pPr algn="just">
              <a:lnSpc>
                <a:spcPct val="107000"/>
              </a:lnSpc>
              <a:spcAft>
                <a:spcPts val="0"/>
              </a:spcAft>
            </a:pPr>
            <a:endParaRPr lang="fr-FR" sz="20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fr-FR" sz="2000" dirty="0">
                <a:latin typeface="Century Gothic" panose="020B0502020202020204" pitchFamily="34" charset="0"/>
                <a:ea typeface="Calibri" panose="020F0502020204030204" pitchFamily="34" charset="0"/>
                <a:cs typeface="Times New Roman" panose="02020603050405020304" pitchFamily="18" charset="0"/>
              </a:rPr>
              <a:t>Processus d’interprétation, inhérents aux interactions entre les professionnels et les utilisateurs</a:t>
            </a:r>
          </a:p>
          <a:p>
            <a:pPr marL="342900" lvl="0" indent="-342900" algn="just">
              <a:lnSpc>
                <a:spcPct val="107000"/>
              </a:lnSpc>
              <a:spcAft>
                <a:spcPts val="0"/>
              </a:spcAft>
              <a:buFont typeface="Times New Roman" panose="02020603050405020304" pitchFamily="18" charset="0"/>
              <a:buChar char="-"/>
            </a:pPr>
            <a:r>
              <a:rPr lang="fr-FR" sz="2000" dirty="0">
                <a:latin typeface="Century Gothic" panose="020B0502020202020204" pitchFamily="34" charset="0"/>
                <a:ea typeface="Calibri" panose="020F0502020204030204" pitchFamily="34" charset="0"/>
                <a:cs typeface="Times New Roman" panose="02020603050405020304" pitchFamily="18" charset="0"/>
              </a:rPr>
              <a:t>Processus de valorisation, par exemple par le travail d’indexation</a:t>
            </a:r>
          </a:p>
          <a:p>
            <a:pPr marL="342900" lvl="0" indent="-342900" algn="just">
              <a:lnSpc>
                <a:spcPct val="107000"/>
              </a:lnSpc>
              <a:spcAft>
                <a:spcPts val="0"/>
              </a:spcAft>
              <a:buFont typeface="Times New Roman" panose="02020603050405020304" pitchFamily="18" charset="0"/>
              <a:buChar char="-"/>
            </a:pPr>
            <a:r>
              <a:rPr lang="fr-FR" sz="2000" dirty="0">
                <a:latin typeface="Century Gothic" panose="020B0502020202020204" pitchFamily="34" charset="0"/>
                <a:ea typeface="Calibri" panose="020F0502020204030204" pitchFamily="34" charset="0"/>
                <a:cs typeface="Times New Roman" panose="02020603050405020304" pitchFamily="18" charset="0"/>
              </a:rPr>
              <a:t>Processus de normalisation, la norme en documentation permet d’interpréter sans dénaturer le document</a:t>
            </a:r>
          </a:p>
          <a:p>
            <a:pPr algn="just">
              <a:lnSpc>
                <a:spcPct val="107000"/>
              </a:lnSpc>
              <a:spcAft>
                <a:spcPts val="0"/>
              </a:spcAft>
            </a:pPr>
            <a:r>
              <a:rPr lang="fr-FR" sz="2000" dirty="0">
                <a:latin typeface="Century Gothic" panose="020B0502020202020204" pitchFamily="34" charset="0"/>
                <a:ea typeface="Calibri" panose="020F0502020204030204" pitchFamily="34" charset="0"/>
                <a:cs typeface="Times New Roman" panose="02020603050405020304" pitchFamily="18" charset="0"/>
              </a:rPr>
              <a:t> </a:t>
            </a:r>
          </a:p>
          <a:p>
            <a:pPr algn="just">
              <a:lnSpc>
                <a:spcPct val="107000"/>
              </a:lnSpc>
              <a:spcAft>
                <a:spcPts val="0"/>
              </a:spcAft>
            </a:pPr>
            <a:r>
              <a:rPr lang="fr-FR" sz="2000" dirty="0">
                <a:latin typeface="Century Gothic" panose="020B0502020202020204" pitchFamily="34" charset="0"/>
                <a:ea typeface="Calibri" panose="020F0502020204030204" pitchFamily="34" charset="0"/>
                <a:cs typeface="Times New Roman" panose="02020603050405020304" pitchFamily="18" charset="0"/>
              </a:rPr>
              <a:t>Le processus documentaire permet de réfléchir comment les documents cristallisent des « négociations et des décisions », identifiant des accords, des divergences et des conflits (</a:t>
            </a:r>
            <a:r>
              <a:rPr lang="fr-FR" sz="2000" dirty="0" err="1">
                <a:latin typeface="Century Gothic" panose="020B0502020202020204" pitchFamily="34" charset="0"/>
                <a:ea typeface="Calibri" panose="020F0502020204030204" pitchFamily="34" charset="0"/>
                <a:cs typeface="Times New Roman" panose="02020603050405020304" pitchFamily="18" charset="0"/>
              </a:rPr>
              <a:t>Guyot&amp;al</a:t>
            </a:r>
            <a:r>
              <a:rPr lang="fr-FR" sz="2000" dirty="0">
                <a:latin typeface="Century Gothic" panose="020B0502020202020204" pitchFamily="34" charset="0"/>
                <a:ea typeface="Calibri" panose="020F0502020204030204" pitchFamily="34" charset="0"/>
                <a:cs typeface="Times New Roman" panose="02020603050405020304" pitchFamily="18" charset="0"/>
              </a:rPr>
              <a:t>., 2007, p.183)</a:t>
            </a:r>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6007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1"/>
          <p:cNvSpPr>
            <a:spLocks noGrp="1"/>
          </p:cNvSpPr>
          <p:nvPr>
            <p:ph type="title"/>
          </p:nvPr>
        </p:nvSpPr>
        <p:spPr>
          <a:xfrm>
            <a:off x="1668951" y="503619"/>
            <a:ext cx="8912225" cy="466725"/>
          </a:xfrm>
        </p:spPr>
        <p:txBody>
          <a:bodyPr>
            <a:noAutofit/>
          </a:bodyPr>
          <a:lstStyle/>
          <a:p>
            <a:pPr eaLnBrk="1" hangingPunct="1"/>
            <a:r>
              <a:rPr lang="fr-FR" sz="3600" b="1" dirty="0">
                <a:latin typeface="Century Gothic" panose="020B0502020202020204" pitchFamily="34" charset="0"/>
              </a:rPr>
              <a:t>Cadre théorique : Inscription de mes travaux dans …</a:t>
            </a:r>
          </a:p>
        </p:txBody>
      </p:sp>
      <p:graphicFrame>
        <p:nvGraphicFramePr>
          <p:cNvPr id="3" name="Tableau 2"/>
          <p:cNvGraphicFramePr>
            <a:graphicFrameLocks noGrp="1"/>
          </p:cNvGraphicFramePr>
          <p:nvPr>
            <p:extLst>
              <p:ext uri="{D42A27DB-BD31-4B8C-83A1-F6EECF244321}">
                <p14:modId xmlns:p14="http://schemas.microsoft.com/office/powerpoint/2010/main" val="1514419464"/>
              </p:ext>
            </p:extLst>
          </p:nvPr>
        </p:nvGraphicFramePr>
        <p:xfrm>
          <a:off x="1011726" y="1194467"/>
          <a:ext cx="9569450" cy="4937760"/>
        </p:xfrm>
        <a:graphic>
          <a:graphicData uri="http://schemas.openxmlformats.org/drawingml/2006/table">
            <a:tbl>
              <a:tblPr/>
              <a:tblGrid>
                <a:gridCol w="3189288">
                  <a:extLst>
                    <a:ext uri="{9D8B030D-6E8A-4147-A177-3AD203B41FA5}">
                      <a16:colId xmlns:a16="http://schemas.microsoft.com/office/drawing/2014/main" val="20000"/>
                    </a:ext>
                  </a:extLst>
                </a:gridCol>
                <a:gridCol w="3190875">
                  <a:extLst>
                    <a:ext uri="{9D8B030D-6E8A-4147-A177-3AD203B41FA5}">
                      <a16:colId xmlns:a16="http://schemas.microsoft.com/office/drawing/2014/main" val="20001"/>
                    </a:ext>
                  </a:extLst>
                </a:gridCol>
                <a:gridCol w="3189287">
                  <a:extLst>
                    <a:ext uri="{9D8B030D-6E8A-4147-A177-3AD203B41FA5}">
                      <a16:colId xmlns:a16="http://schemas.microsoft.com/office/drawing/2014/main" val="20002"/>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Century Gothic" pitchFamily="34" charset="0"/>
                          <a:cs typeface="Arial" charset="0"/>
                        </a:rPr>
                        <a:t>TRIPLE REFERENCE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Century Gothic" pitchFamily="34" charset="0"/>
                          <a:cs typeface="Arial" charset="0"/>
                        </a:rPr>
                        <a:t>CROISEMENT DES LOGIQUES EN DIDACTIQUES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FFFF"/>
                          </a:solidFill>
                          <a:effectLst/>
                          <a:latin typeface="Century Gothic" pitchFamily="34" charset="0"/>
                          <a:cs typeface="Arial" charset="0"/>
                        </a:rPr>
                        <a:t>OPTIQUE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800" b="0" i="0" u="none" strike="noStrike" cap="none" normalizeH="0" baseline="0" dirty="0">
                          <a:ln>
                            <a:noFill/>
                          </a:ln>
                          <a:solidFill>
                            <a:srgbClr val="000000"/>
                          </a:solidFill>
                          <a:effectLst/>
                          <a:latin typeface="Century Gothic" pitchFamily="34" charset="0"/>
                          <a:cs typeface="Arial" charset="0"/>
                        </a:rPr>
                        <a:t>SE- F : Sciences de l’Éducation et de la 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Century Gothic" pitchFamily="34" charset="0"/>
                          <a:cs typeface="Arial" charset="0"/>
                        </a:rPr>
                        <a:t>Epistémologique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Century Gothic" pitchFamily="34" charset="0"/>
                          <a:cs typeface="Arial" charset="0"/>
                        </a:rPr>
                        <a:t>Multi-référentielle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800" b="0" i="0" u="none" strike="noStrike" cap="none" normalizeH="0" baseline="0" dirty="0">
                          <a:ln>
                            <a:noFill/>
                          </a:ln>
                          <a:solidFill>
                            <a:srgbClr val="000000"/>
                          </a:solidFill>
                          <a:effectLst/>
                          <a:latin typeface="Century Gothic" pitchFamily="34" charset="0"/>
                          <a:cs typeface="Arial" charset="0"/>
                        </a:rPr>
                        <a:t>SIC : Sciences de l’Information et de la Communication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Century Gothic" pitchFamily="34" charset="0"/>
                          <a:cs typeface="Arial" charset="0"/>
                        </a:rPr>
                        <a:t>Psychologique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Century Gothic" pitchFamily="34" charset="0"/>
                          <a:cs typeface="Arial" charset="0"/>
                        </a:rPr>
                        <a:t>Complexe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rgbClr val="000000"/>
                          </a:solidFill>
                          <a:effectLst/>
                          <a:latin typeface="Century Gothic" pitchFamily="34" charset="0"/>
                          <a:cs typeface="Arial" charset="0"/>
                        </a:rPr>
                        <a:t>Pratiques d’éducation, de formation, d’enseignement-apprentissage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Century Gothic" pitchFamily="34" charset="0"/>
                          <a:cs typeface="Arial" charset="0"/>
                        </a:rPr>
                        <a:t>Praxéologique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Century Gothic" pitchFamily="34" charset="0"/>
                          <a:cs typeface="Arial" charset="0"/>
                        </a:rPr>
                        <a:t>Pluridisciplinaire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3"/>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Century Gothic" pitchFamily="34" charset="0"/>
                          <a:cs typeface="Arial" charset="0"/>
                        </a:rPr>
                        <a:t>Pédagogique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a:ln>
                            <a:noFill/>
                          </a:ln>
                          <a:solidFill>
                            <a:srgbClr val="000000"/>
                          </a:solidFill>
                          <a:effectLst/>
                          <a:latin typeface="Century Gothic" pitchFamily="34" charset="0"/>
                          <a:cs typeface="Arial" charset="0"/>
                        </a:rPr>
                        <a:t>Interdisciplinaire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rgbClr val="000000"/>
                          </a:solidFill>
                          <a:effectLst/>
                          <a:latin typeface="Century Gothic" pitchFamily="34" charset="0"/>
                          <a:cs typeface="Arial" charset="0"/>
                        </a:rPr>
                        <a:t>Décloisonnée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000000"/>
                        </a:solidFill>
                        <a:effectLst/>
                        <a:latin typeface="Century Gothic"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0005"/>
                  </a:ext>
                </a:extLst>
              </a:tr>
            </a:tbl>
          </a:graphicData>
        </a:graphic>
      </p:graphicFrame>
      <p:sp>
        <p:nvSpPr>
          <p:cNvPr id="2" name="Espace réservé du numéro de diapositive 1"/>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485197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latin typeface="Century Gothic" panose="020B0502020202020204" pitchFamily="34" charset="0"/>
              </a:rPr>
              <a:t>Un héritage scientifique</a:t>
            </a:r>
          </a:p>
        </p:txBody>
      </p:sp>
      <p:sp>
        <p:nvSpPr>
          <p:cNvPr id="3" name="ZoneTexte 2"/>
          <p:cNvSpPr txBox="1"/>
          <p:nvPr/>
        </p:nvSpPr>
        <p:spPr>
          <a:xfrm>
            <a:off x="316090" y="1873956"/>
            <a:ext cx="10905066" cy="3139321"/>
          </a:xfrm>
          <a:prstGeom prst="rect">
            <a:avLst/>
          </a:prstGeom>
          <a:noFill/>
        </p:spPr>
        <p:txBody>
          <a:bodyPr wrap="square" rtlCol="0">
            <a:spAutoFit/>
          </a:bodyPr>
          <a:lstStyle/>
          <a:p>
            <a:r>
              <a:rPr lang="fr-FR" dirty="0" err="1">
                <a:latin typeface="Century Gothic" panose="020B0502020202020204" pitchFamily="34" charset="0"/>
              </a:rPr>
              <a:t>Ardoino</a:t>
            </a:r>
            <a:r>
              <a:rPr lang="fr-FR" dirty="0">
                <a:latin typeface="Century Gothic" panose="020B0502020202020204" pitchFamily="34" charset="0"/>
              </a:rPr>
              <a:t> (1993) : « L’analyse multi référentielle des situations, des pratiques, des phénomènes et des faits de nature institutionnelle, notamment dans le champ éducatif, propose explicitement une lecture plurielle, sous différents angles, et en fonction de systèmes de références distincts non supposés réductibles les uns aux autres. ».</a:t>
            </a:r>
          </a:p>
          <a:p>
            <a:endParaRPr lang="fr-FR" dirty="0">
              <a:latin typeface="Century Gothic" panose="020B0502020202020204" pitchFamily="34" charset="0"/>
            </a:endParaRPr>
          </a:p>
          <a:p>
            <a:r>
              <a:rPr lang="fr-FR" dirty="0">
                <a:latin typeface="Century Gothic" panose="020B0502020202020204" pitchFamily="34" charset="0"/>
              </a:rPr>
              <a:t>Morin (1988) : avec la complexité «on abandonne un type d’explication linéaire pour un type d’explication en mouvement, circulaire, où l’on va des parties au tout, du tout aux parties, pour essayer de comprendre le phénomène ». </a:t>
            </a:r>
          </a:p>
          <a:p>
            <a:endParaRPr lang="fr-FR" dirty="0">
              <a:latin typeface="Century Gothic" panose="020B0502020202020204" pitchFamily="34" charset="0"/>
            </a:endParaRPr>
          </a:p>
          <a:p>
            <a:r>
              <a:rPr lang="fr-FR" dirty="0" err="1">
                <a:latin typeface="Century Gothic" panose="020B0502020202020204" pitchFamily="34" charset="0"/>
              </a:rPr>
              <a:t>Bolle</a:t>
            </a:r>
            <a:r>
              <a:rPr lang="fr-FR" dirty="0">
                <a:latin typeface="Century Gothic" panose="020B0502020202020204" pitchFamily="34" charset="0"/>
              </a:rPr>
              <a:t> de Bal (1996) : le concept de </a:t>
            </a:r>
            <a:r>
              <a:rPr lang="fr-FR" dirty="0" err="1">
                <a:latin typeface="Century Gothic" panose="020B0502020202020204" pitchFamily="34" charset="0"/>
              </a:rPr>
              <a:t>reliance</a:t>
            </a:r>
            <a:r>
              <a:rPr lang="fr-FR" dirty="0">
                <a:latin typeface="Century Gothic" panose="020B0502020202020204" pitchFamily="34" charset="0"/>
              </a:rPr>
              <a:t> « ajoute à la notion de connexion, le sens, la finalité, l’insertion dans un système ».</a:t>
            </a:r>
          </a:p>
        </p:txBody>
      </p:sp>
    </p:spTree>
    <p:extLst>
      <p:ext uri="{BB962C8B-B14F-4D97-AF65-F5344CB8AC3E}">
        <p14:creationId xmlns:p14="http://schemas.microsoft.com/office/powerpoint/2010/main" val="369708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2B0F120-AE85-4581-9AE5-2234B7B63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02" y="597843"/>
            <a:ext cx="2968994" cy="1439963"/>
          </a:xfrm>
          <a:prstGeom prst="rect">
            <a:avLst/>
          </a:prstGeom>
        </p:spPr>
        <p:style>
          <a:lnRef idx="0">
            <a:schemeClr val="accent5"/>
          </a:lnRef>
          <a:fillRef idx="3">
            <a:schemeClr val="accent5"/>
          </a:fillRef>
          <a:effectRef idx="3">
            <a:schemeClr val="accent5"/>
          </a:effectRef>
          <a:fontRef idx="minor">
            <a:schemeClr val="lt1"/>
          </a:fontRef>
        </p:style>
      </p:pic>
      <p:sp>
        <p:nvSpPr>
          <p:cNvPr id="2" name="Rectangle 1"/>
          <p:cNvSpPr/>
          <p:nvPr/>
        </p:nvSpPr>
        <p:spPr>
          <a:xfrm>
            <a:off x="88682" y="2218702"/>
            <a:ext cx="9901985" cy="4956229"/>
          </a:xfrm>
          <a:prstGeom prst="rect">
            <a:avLst/>
          </a:prstGeom>
        </p:spPr>
        <p:txBody>
          <a:bodyPr wrap="square">
            <a:spAutoFit/>
          </a:bodyPr>
          <a:lstStyle/>
          <a:p>
            <a:pPr>
              <a:lnSpc>
                <a:spcPct val="107000"/>
              </a:lnSpc>
              <a:spcAft>
                <a:spcPts val="0"/>
              </a:spcAft>
            </a:pPr>
            <a:r>
              <a:rPr lang="fr-FR" b="1" dirty="0">
                <a:latin typeface="Century Gothic" panose="020B0502020202020204" pitchFamily="34" charset="0"/>
                <a:ea typeface="Calibri" panose="020F0502020204030204" pitchFamily="34" charset="0"/>
                <a:cs typeface="Times New Roman" panose="02020603050405020304" pitchFamily="18" charset="0"/>
              </a:rPr>
              <a:t>Muriel Frisch : PU en sciences de l’éducation et de la formation</a:t>
            </a:r>
          </a:p>
          <a:p>
            <a:pPr>
              <a:lnSpc>
                <a:spcPct val="107000"/>
              </a:lnSpc>
              <a:spcAft>
                <a:spcPts val="0"/>
              </a:spcAft>
            </a:pPr>
            <a:r>
              <a:rPr lang="fr-FR" dirty="0">
                <a:latin typeface="Century Gothic" panose="020B0502020202020204" pitchFamily="34" charset="0"/>
                <a:ea typeface="Calibri" panose="020F0502020204030204" pitchFamily="34" charset="0"/>
                <a:cs typeface="Times New Roman" panose="02020603050405020304" pitchFamily="18" charset="0"/>
              </a:rPr>
              <a:t>(70</a:t>
            </a:r>
            <a:r>
              <a:rPr lang="fr-FR" baseline="30000" dirty="0">
                <a:latin typeface="Century Gothic" panose="020B0502020202020204" pitchFamily="34" charset="0"/>
                <a:ea typeface="Calibri" panose="020F0502020204030204" pitchFamily="34" charset="0"/>
                <a:cs typeface="Times New Roman" panose="02020603050405020304" pitchFamily="18" charset="0"/>
              </a:rPr>
              <a:t>ème</a:t>
            </a:r>
            <a:r>
              <a:rPr lang="fr-FR" dirty="0">
                <a:latin typeface="Century Gothic" panose="020B0502020202020204" pitchFamily="34" charset="0"/>
                <a:ea typeface="Calibri" panose="020F0502020204030204" pitchFamily="34" charset="0"/>
                <a:cs typeface="Times New Roman" panose="02020603050405020304" pitchFamily="18" charset="0"/>
              </a:rPr>
              <a:t> section) Université de Reims Champagne-Ardenne (URCA/INSPÉ)</a:t>
            </a:r>
          </a:p>
          <a:p>
            <a:pPr>
              <a:lnSpc>
                <a:spcPct val="107000"/>
              </a:lnSpc>
              <a:spcAft>
                <a:spcPts val="0"/>
              </a:spcAft>
            </a:pPr>
            <a:r>
              <a:rPr lang="fr-FR" dirty="0">
                <a:latin typeface="Century Gothic" panose="020B0502020202020204" pitchFamily="34" charset="0"/>
                <a:ea typeface="Calibri" panose="020F0502020204030204" pitchFamily="34" charset="0"/>
                <a:cs typeface="Times New Roman" panose="02020603050405020304" pitchFamily="18" charset="0"/>
              </a:rPr>
              <a:t>Adresse électronique : </a:t>
            </a:r>
            <a:r>
              <a:rPr lang="fr-FR" u="sng" dirty="0">
                <a:solidFill>
                  <a:srgbClr val="0000FF"/>
                </a:solidFill>
                <a:latin typeface="Century Gothic" panose="020B0502020202020204" pitchFamily="34" charset="0"/>
                <a:ea typeface="Calibri" panose="020F0502020204030204" pitchFamily="34" charset="0"/>
                <a:cs typeface="Times New Roman" panose="02020603050405020304" pitchFamily="18" charset="0"/>
                <a:hlinkClick r:id="rId3"/>
              </a:rPr>
              <a:t>muriel.frisch@univ-reims.fr</a:t>
            </a:r>
            <a:r>
              <a:rPr lang="fr-FR" dirty="0">
                <a:latin typeface="Century Gothic" panose="020B050202020202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fr-FR" dirty="0">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pPr>
            <a:r>
              <a:rPr lang="fr-FR" b="1" dirty="0">
                <a:latin typeface="Century Gothic" panose="020B0502020202020204" pitchFamily="34" charset="0"/>
              </a:rPr>
              <a:t>2022 </a:t>
            </a:r>
            <a:r>
              <a:rPr lang="fr-FR" dirty="0">
                <a:latin typeface="Century Gothic" panose="020B0502020202020204" pitchFamily="34" charset="0"/>
              </a:rPr>
              <a:t>: Nomination en tant que membre suppléante au CNU Collège A Section 70</a:t>
            </a:r>
          </a:p>
          <a:p>
            <a:r>
              <a:rPr lang="fr-FR" b="1" dirty="0">
                <a:latin typeface="Century Gothic" panose="020B0502020202020204" pitchFamily="34" charset="0"/>
              </a:rPr>
              <a:t>2018</a:t>
            </a:r>
            <a:r>
              <a:rPr lang="fr-FR" dirty="0">
                <a:latin typeface="Century Gothic" panose="020B0502020202020204" pitchFamily="34" charset="0"/>
              </a:rPr>
              <a:t> : Directrice du laboratoire </a:t>
            </a:r>
            <a:r>
              <a:rPr lang="fr-FR" dirty="0" err="1">
                <a:latin typeface="Century Gothic" panose="020B0502020202020204" pitchFamily="34" charset="0"/>
              </a:rPr>
              <a:t>Cérep</a:t>
            </a:r>
            <a:r>
              <a:rPr lang="fr-FR" dirty="0">
                <a:latin typeface="Century Gothic" panose="020B0502020202020204" pitchFamily="34" charset="0"/>
              </a:rPr>
              <a:t> (Centre d’étude et de recherches sur les emplois et les professionnalisations  EA 4692)</a:t>
            </a:r>
          </a:p>
          <a:p>
            <a:r>
              <a:rPr lang="fr-FR" b="1" dirty="0">
                <a:latin typeface="Century Gothic" panose="020B0502020202020204" pitchFamily="34" charset="0"/>
              </a:rPr>
              <a:t>2018 : </a:t>
            </a:r>
            <a:r>
              <a:rPr lang="fr-FR" dirty="0">
                <a:latin typeface="Century Gothic" panose="020B0502020202020204" pitchFamily="34" charset="0"/>
              </a:rPr>
              <a:t>Co-responsable de l’axe Territoires et Organisations à la maison des SHS de l’URCA</a:t>
            </a:r>
          </a:p>
          <a:p>
            <a:r>
              <a:rPr lang="fr-FR" b="1" dirty="0">
                <a:latin typeface="Century Gothic" panose="020B0502020202020204" pitchFamily="34" charset="0"/>
              </a:rPr>
              <a:t>2018</a:t>
            </a:r>
            <a:r>
              <a:rPr lang="fr-FR" dirty="0">
                <a:latin typeface="Century Gothic" panose="020B0502020202020204" pitchFamily="34" charset="0"/>
              </a:rPr>
              <a:t> : Co-responsable de la thématique Epistémologie(s), Didactiques et Interdisciplinarités</a:t>
            </a:r>
          </a:p>
          <a:p>
            <a:r>
              <a:rPr lang="fr-FR" b="1" dirty="0">
                <a:latin typeface="Century Gothic" panose="020B0502020202020204" pitchFamily="34" charset="0"/>
              </a:rPr>
              <a:t>2018</a:t>
            </a:r>
            <a:r>
              <a:rPr lang="fr-FR" dirty="0">
                <a:latin typeface="Century Gothic" panose="020B0502020202020204" pitchFamily="34" charset="0"/>
              </a:rPr>
              <a:t> : Responsable du parcours IDEMIH Information-Documentation-EMI (Education aux médias et à l’information), Intelligence collective pour les métiers de l’Humain</a:t>
            </a:r>
          </a:p>
          <a:p>
            <a:r>
              <a:rPr lang="fr-FR" b="1" dirty="0">
                <a:latin typeface="Century Gothic" panose="020B0502020202020204" pitchFamily="34" charset="0"/>
              </a:rPr>
              <a:t>Depuis 2009</a:t>
            </a:r>
            <a:r>
              <a:rPr lang="fr-FR" dirty="0">
                <a:latin typeface="Century Gothic" panose="020B0502020202020204" pitchFamily="34" charset="0"/>
              </a:rPr>
              <a:t> : Directrice scientifique du Réseau IDEKI Didactiques et Métiers de l’humain</a:t>
            </a:r>
          </a:p>
          <a:p>
            <a:pPr>
              <a:lnSpc>
                <a:spcPct val="107000"/>
              </a:lnSpc>
              <a:spcAft>
                <a:spcPts val="0"/>
              </a:spcAft>
            </a:pP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p:cNvPicPr/>
          <p:nvPr/>
        </p:nvPicPr>
        <p:blipFill>
          <a:blip r:embed="rId4">
            <a:extLst>
              <a:ext uri="{28A0092B-C50C-407E-A947-70E740481C1C}">
                <a14:useLocalDpi xmlns:a14="http://schemas.microsoft.com/office/drawing/2010/main" val="0"/>
              </a:ext>
            </a:extLst>
          </a:blip>
          <a:srcRect/>
          <a:stretch>
            <a:fillRect/>
          </a:stretch>
        </p:blipFill>
        <p:spPr bwMode="auto">
          <a:xfrm>
            <a:off x="3428859" y="925711"/>
            <a:ext cx="1292860" cy="784225"/>
          </a:xfrm>
          <a:prstGeom prst="rect">
            <a:avLst/>
          </a:prstGeom>
          <a:noFill/>
          <a:ln>
            <a:noFill/>
          </a:ln>
        </p:spPr>
      </p:pic>
      <p:pic>
        <p:nvPicPr>
          <p:cNvPr id="6" name="Imag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9463" y="990481"/>
            <a:ext cx="905510" cy="719455"/>
          </a:xfrm>
          <a:prstGeom prst="rect">
            <a:avLst/>
          </a:prstGeom>
          <a:noFill/>
          <a:ln>
            <a:noFill/>
          </a:ln>
        </p:spPr>
      </p:pic>
      <p:pic>
        <p:nvPicPr>
          <p:cNvPr id="7" name="Image 6" descr="Une image contenant texte, clipart&#10;&#10;Description générée automatiquement">
            <a:extLst>
              <a:ext uri="{FF2B5EF4-FFF2-40B4-BE49-F238E27FC236}">
                <a16:creationId xmlns:a16="http://schemas.microsoft.com/office/drawing/2014/main" id="{D0FA761F-3D73-4808-9E70-8CB7819DE0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9299" y="742513"/>
            <a:ext cx="1586905" cy="1150619"/>
          </a:xfrm>
          <a:prstGeom prst="rect">
            <a:avLst/>
          </a:prstGeom>
          <a:noFill/>
        </p:spPr>
      </p:pic>
    </p:spTree>
    <p:extLst>
      <p:ext uri="{BB962C8B-B14F-4D97-AF65-F5344CB8AC3E}">
        <p14:creationId xmlns:p14="http://schemas.microsoft.com/office/powerpoint/2010/main" val="333593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463844" cy="1325563"/>
          </a:xfrm>
        </p:spPr>
        <p:txBody>
          <a:bodyPr>
            <a:noAutofit/>
          </a:bodyPr>
          <a:lstStyle/>
          <a:p>
            <a:r>
              <a:rPr lang="fr-FR" sz="3200" b="1" dirty="0">
                <a:latin typeface="Century Gothic" panose="020B0502020202020204" pitchFamily="34" charset="0"/>
              </a:rPr>
              <a:t>Un parti pris épistémologique : les apports en sciences de l’éducation et de la formation par les recherches en didactiques </a:t>
            </a:r>
          </a:p>
        </p:txBody>
      </p:sp>
      <p:sp>
        <p:nvSpPr>
          <p:cNvPr id="3" name="ZoneTexte 2"/>
          <p:cNvSpPr txBox="1"/>
          <p:nvPr/>
        </p:nvSpPr>
        <p:spPr>
          <a:xfrm>
            <a:off x="564445" y="2427112"/>
            <a:ext cx="9200444" cy="3970318"/>
          </a:xfrm>
          <a:prstGeom prst="rect">
            <a:avLst/>
          </a:prstGeom>
          <a:noFill/>
        </p:spPr>
        <p:txBody>
          <a:bodyPr wrap="square" rtlCol="0">
            <a:spAutoFit/>
          </a:bodyPr>
          <a:lstStyle/>
          <a:p>
            <a:pPr algn="just"/>
            <a:r>
              <a:rPr lang="fr-FR" dirty="0">
                <a:latin typeface="Century Gothic" panose="020B0502020202020204" pitchFamily="34" charset="0"/>
              </a:rPr>
              <a:t>Un des pères fondateurs de la didactique professionnelle Gérard </a:t>
            </a:r>
            <a:r>
              <a:rPr lang="fr-FR" dirty="0" err="1">
                <a:latin typeface="Century Gothic" panose="020B0502020202020204" pitchFamily="34" charset="0"/>
              </a:rPr>
              <a:t>Vergnaud</a:t>
            </a:r>
            <a:r>
              <a:rPr lang="fr-FR" dirty="0">
                <a:latin typeface="Century Gothic" panose="020B0502020202020204" pitchFamily="34" charset="0"/>
              </a:rPr>
              <a:t> (préface des didactiques en question(s) (2012) ) nous invite à reconsidérer le clivage entre épistémologie et didactique.</a:t>
            </a:r>
          </a:p>
          <a:p>
            <a:pPr algn="just"/>
            <a:endParaRPr lang="fr-FR" dirty="0">
              <a:latin typeface="Century Gothic" panose="020B0502020202020204" pitchFamily="34" charset="0"/>
            </a:endParaRPr>
          </a:p>
          <a:p>
            <a:pPr algn="just"/>
            <a:r>
              <a:rPr lang="fr-FR" dirty="0">
                <a:latin typeface="Century Gothic" panose="020B0502020202020204" pitchFamily="34" charset="0"/>
              </a:rPr>
              <a:t>Il écrit p.13 : </a:t>
            </a:r>
          </a:p>
          <a:p>
            <a:pPr algn="just"/>
            <a:endParaRPr lang="fr-FR" dirty="0">
              <a:latin typeface="Century Gothic" panose="020B0502020202020204" pitchFamily="34" charset="0"/>
            </a:endParaRPr>
          </a:p>
          <a:p>
            <a:pPr algn="just"/>
            <a:r>
              <a:rPr lang="fr-FR" dirty="0">
                <a:latin typeface="Century Gothic" panose="020B0502020202020204" pitchFamily="34" charset="0"/>
              </a:rPr>
              <a:t>« « […] </a:t>
            </a:r>
            <a:r>
              <a:rPr lang="fr-FR" i="1" dirty="0">
                <a:latin typeface="Century Gothic" panose="020B0502020202020204" pitchFamily="34" charset="0"/>
              </a:rPr>
              <a:t>que par rapport aux grands auteurs de référence que sont Piaget, </a:t>
            </a:r>
            <a:r>
              <a:rPr lang="fr-FR" i="1" dirty="0" err="1">
                <a:latin typeface="Century Gothic" panose="020B0502020202020204" pitchFamily="34" charset="0"/>
              </a:rPr>
              <a:t>Vygotski</a:t>
            </a:r>
            <a:r>
              <a:rPr lang="fr-FR" i="1" dirty="0">
                <a:latin typeface="Century Gothic" panose="020B0502020202020204" pitchFamily="34" charset="0"/>
              </a:rPr>
              <a:t> et Bachelard, la didactique a apporté cette thèse nouvelle que pour comprendre ce qu’est la connaissance, il faut certes en considérer le développement (dixit Piaget) mais aussi </a:t>
            </a:r>
            <a:r>
              <a:rPr lang="fr-FR" i="1" dirty="0">
                <a:solidFill>
                  <a:srgbClr val="C00000"/>
                </a:solidFill>
                <a:latin typeface="Century Gothic" panose="020B0502020202020204" pitchFamily="34" charset="0"/>
              </a:rPr>
              <a:t>essayer de transformer la connaissance d’autrui, </a:t>
            </a:r>
            <a:r>
              <a:rPr lang="fr-FR" i="1" dirty="0">
                <a:latin typeface="Century Gothic" panose="020B0502020202020204" pitchFamily="34" charset="0"/>
              </a:rPr>
              <a:t>ce que n’ont fait ni Piaget, ni </a:t>
            </a:r>
            <a:r>
              <a:rPr lang="fr-FR" i="1" dirty="0" err="1">
                <a:latin typeface="Century Gothic" panose="020B0502020202020204" pitchFamily="34" charset="0"/>
              </a:rPr>
              <a:t>Vygotski</a:t>
            </a:r>
            <a:r>
              <a:rPr lang="fr-FR" i="1" dirty="0">
                <a:latin typeface="Century Gothic" panose="020B0502020202020204" pitchFamily="34" charset="0"/>
              </a:rPr>
              <a:t>, ni Bachelard.</a:t>
            </a:r>
            <a:r>
              <a:rPr lang="fr-FR" dirty="0">
                <a:latin typeface="Century Gothic" panose="020B0502020202020204" pitchFamily="34" charset="0"/>
              </a:rPr>
              <a:t> ». (p.13).</a:t>
            </a:r>
          </a:p>
          <a:p>
            <a:endParaRPr lang="fr-FR" dirty="0"/>
          </a:p>
          <a:p>
            <a:endParaRPr lang="fr-FR" dirty="0"/>
          </a:p>
          <a:p>
            <a:r>
              <a:rPr lang="fr-FR" dirty="0"/>
              <a:t> </a:t>
            </a:r>
          </a:p>
        </p:txBody>
      </p:sp>
    </p:spTree>
    <p:extLst>
      <p:ext uri="{BB962C8B-B14F-4D97-AF65-F5344CB8AC3E}">
        <p14:creationId xmlns:p14="http://schemas.microsoft.com/office/powerpoint/2010/main" val="2785367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768644" cy="1325563"/>
          </a:xfrm>
        </p:spPr>
        <p:txBody>
          <a:bodyPr>
            <a:noAutofit/>
          </a:bodyPr>
          <a:lstStyle/>
          <a:p>
            <a:r>
              <a:rPr lang="fr-FR" sz="3200" b="1" dirty="0">
                <a:latin typeface="Century Gothic" panose="020B0502020202020204" pitchFamily="34" charset="0"/>
              </a:rPr>
              <a:t>Un parti pris épistémologique : les apports en sciences de l’éducation et de la formation par les recherches en didactiques</a:t>
            </a:r>
          </a:p>
        </p:txBody>
      </p:sp>
      <p:sp>
        <p:nvSpPr>
          <p:cNvPr id="4" name="ZoneTexte 3"/>
          <p:cNvSpPr txBox="1"/>
          <p:nvPr/>
        </p:nvSpPr>
        <p:spPr>
          <a:xfrm>
            <a:off x="488245" y="2302934"/>
            <a:ext cx="8813800" cy="3139321"/>
          </a:xfrm>
          <a:prstGeom prst="rect">
            <a:avLst/>
          </a:prstGeom>
          <a:noFill/>
        </p:spPr>
        <p:txBody>
          <a:bodyPr wrap="square" rtlCol="0">
            <a:spAutoFit/>
          </a:bodyPr>
          <a:lstStyle/>
          <a:p>
            <a:pPr algn="just"/>
            <a:r>
              <a:rPr lang="fr-FR" dirty="0">
                <a:latin typeface="Century Gothic" panose="020B0502020202020204" pitchFamily="34" charset="0"/>
              </a:rPr>
              <a:t>Au 4</a:t>
            </a:r>
            <a:r>
              <a:rPr lang="fr-FR" baseline="30000" dirty="0">
                <a:latin typeface="Century Gothic" panose="020B0502020202020204" pitchFamily="34" charset="0"/>
              </a:rPr>
              <a:t>ème</a:t>
            </a:r>
            <a:r>
              <a:rPr lang="fr-FR" dirty="0">
                <a:latin typeface="Century Gothic" panose="020B0502020202020204" pitchFamily="34" charset="0"/>
              </a:rPr>
              <a:t> Colloque International </a:t>
            </a:r>
            <a:r>
              <a:rPr lang="fr-FR" dirty="0" err="1">
                <a:latin typeface="Century Gothic" panose="020B0502020202020204" pitchFamily="34" charset="0"/>
              </a:rPr>
              <a:t>Ideki</a:t>
            </a:r>
            <a:r>
              <a:rPr lang="fr-FR" dirty="0">
                <a:latin typeface="Century Gothic" panose="020B0502020202020204" pitchFamily="34" charset="0"/>
              </a:rPr>
              <a:t> Didactiques et Métiers de l’humain</a:t>
            </a:r>
          </a:p>
          <a:p>
            <a:pPr algn="just"/>
            <a:endParaRPr lang="fr-FR" dirty="0">
              <a:latin typeface="Century Gothic" panose="020B0502020202020204" pitchFamily="34" charset="0"/>
            </a:endParaRPr>
          </a:p>
          <a:p>
            <a:pPr algn="just"/>
            <a:r>
              <a:rPr lang="fr-FR" dirty="0">
                <a:latin typeface="Century Gothic" panose="020B0502020202020204" pitchFamily="34" charset="0"/>
              </a:rPr>
              <a:t>Michel </a:t>
            </a:r>
            <a:r>
              <a:rPr lang="fr-FR" dirty="0" err="1">
                <a:latin typeface="Century Gothic" panose="020B0502020202020204" pitchFamily="34" charset="0"/>
              </a:rPr>
              <a:t>Develay</a:t>
            </a:r>
            <a:r>
              <a:rPr lang="fr-FR" dirty="0">
                <a:latin typeface="Century Gothic" panose="020B0502020202020204" pitchFamily="34" charset="0"/>
              </a:rPr>
              <a:t> (Didacticien des sciences), au cours de sa communication </a:t>
            </a:r>
            <a:r>
              <a:rPr lang="fr-FR" i="1" dirty="0">
                <a:latin typeface="Century Gothic" panose="020B0502020202020204" pitchFamily="34" charset="0"/>
              </a:rPr>
              <a:t>Vivre ensemble par les savoirs</a:t>
            </a:r>
            <a:r>
              <a:rPr lang="fr-FR" dirty="0">
                <a:latin typeface="Century Gothic" panose="020B0502020202020204" pitchFamily="34" charset="0"/>
              </a:rPr>
              <a:t> explicite les apports des sciences de l’éducation et éclairant 4 domaines et notamment celui des savoirs.</a:t>
            </a:r>
          </a:p>
          <a:p>
            <a:pPr algn="just"/>
            <a:endParaRPr lang="fr-FR" dirty="0">
              <a:latin typeface="Century Gothic" panose="020B0502020202020204" pitchFamily="34" charset="0"/>
            </a:endParaRPr>
          </a:p>
          <a:p>
            <a:pPr algn="just"/>
            <a:r>
              <a:rPr lang="fr-FR" dirty="0">
                <a:latin typeface="Century Gothic" panose="020B0502020202020204" pitchFamily="34" charset="0"/>
              </a:rPr>
              <a:t>Il dit : </a:t>
            </a:r>
            <a:r>
              <a:rPr lang="fr-FR" i="1" dirty="0">
                <a:latin typeface="Century Gothic" panose="020B0502020202020204" pitchFamily="34" charset="0"/>
              </a:rPr>
              <a:t>« Les sciences de l’éducation nous ont appris </a:t>
            </a:r>
            <a:r>
              <a:rPr lang="fr-FR" i="1" dirty="0">
                <a:solidFill>
                  <a:srgbClr val="C00000"/>
                </a:solidFill>
                <a:latin typeface="Century Gothic" panose="020B0502020202020204" pitchFamily="34" charset="0"/>
              </a:rPr>
              <a:t>la diversité des savoirs, une compétence étant un savoir agi réfléchi. </a:t>
            </a:r>
            <a:r>
              <a:rPr lang="fr-FR" i="1" dirty="0">
                <a:latin typeface="Century Gothic" panose="020B0502020202020204" pitchFamily="34" charset="0"/>
              </a:rPr>
              <a:t>».</a:t>
            </a:r>
          </a:p>
          <a:p>
            <a:endParaRPr lang="fr-FR" dirty="0">
              <a:latin typeface="Century Gothic" panose="020B0502020202020204" pitchFamily="34" charset="0"/>
            </a:endParaRPr>
          </a:p>
          <a:p>
            <a:endParaRPr lang="fr-FR" dirty="0"/>
          </a:p>
          <a:p>
            <a:r>
              <a:rPr lang="fr-FR" dirty="0"/>
              <a:t> </a:t>
            </a:r>
          </a:p>
        </p:txBody>
      </p:sp>
      <p:sp>
        <p:nvSpPr>
          <p:cNvPr id="5" name="ZoneTexte 4"/>
          <p:cNvSpPr txBox="1"/>
          <p:nvPr/>
        </p:nvSpPr>
        <p:spPr>
          <a:xfrm>
            <a:off x="349956" y="5442255"/>
            <a:ext cx="9437511" cy="923330"/>
          </a:xfrm>
          <a:prstGeom prst="rect">
            <a:avLst/>
          </a:prstGeom>
          <a:noFill/>
        </p:spPr>
        <p:txBody>
          <a:bodyPr wrap="square" rtlCol="0">
            <a:spAutoFit/>
          </a:bodyPr>
          <a:lstStyle/>
          <a:p>
            <a:r>
              <a:rPr lang="fr-FR" dirty="0" err="1"/>
              <a:t>Idéki</a:t>
            </a:r>
            <a:r>
              <a:rPr lang="fr-FR" dirty="0"/>
              <a:t> 4</a:t>
            </a:r>
            <a:r>
              <a:rPr lang="fr-FR" baseline="30000" dirty="0"/>
              <a:t>ème</a:t>
            </a:r>
            <a:r>
              <a:rPr lang="fr-FR" dirty="0"/>
              <a:t> Colloque International Didactiques et métiers de l’humain. Intelligence collective, Rapport(s) au(x) Savoir(s) et Professionnalisation les 2 et 3 décembre 2021 à l’Abbaye des Prémontrés, Pont-à-Mousson France </a:t>
            </a:r>
            <a:r>
              <a:rPr lang="fr-FR" u="sng" dirty="0">
                <a:hlinkClick r:id="rId2"/>
              </a:rPr>
              <a:t>https://ideki.org/espace-evenements-colloques/</a:t>
            </a:r>
            <a:endParaRPr lang="fr-FR" dirty="0"/>
          </a:p>
        </p:txBody>
      </p:sp>
    </p:spTree>
    <p:extLst>
      <p:ext uri="{BB962C8B-B14F-4D97-AF65-F5344CB8AC3E}">
        <p14:creationId xmlns:p14="http://schemas.microsoft.com/office/powerpoint/2010/main" val="108747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757356" cy="1325563"/>
          </a:xfrm>
        </p:spPr>
        <p:txBody>
          <a:bodyPr>
            <a:noAutofit/>
          </a:bodyPr>
          <a:lstStyle/>
          <a:p>
            <a:pPr>
              <a:lnSpc>
                <a:spcPct val="100000"/>
              </a:lnSpc>
            </a:pPr>
            <a:r>
              <a:rPr lang="fr-FR" sz="3200" b="1" dirty="0">
                <a:latin typeface="Century Gothic" panose="020B0502020202020204" pitchFamily="34" charset="0"/>
              </a:rPr>
              <a:t>Un parti pris épistémologique : les apports en sciences de l’éducation et de la formation par les recherches en didactiques</a:t>
            </a:r>
          </a:p>
        </p:txBody>
      </p:sp>
      <p:sp>
        <p:nvSpPr>
          <p:cNvPr id="3" name="Rectangle 2"/>
          <p:cNvSpPr/>
          <p:nvPr/>
        </p:nvSpPr>
        <p:spPr>
          <a:xfrm>
            <a:off x="509412" y="2635947"/>
            <a:ext cx="9414932" cy="4222053"/>
          </a:xfrm>
          <a:prstGeom prst="rect">
            <a:avLst/>
          </a:prstGeom>
        </p:spPr>
        <p:txBody>
          <a:bodyPr wrap="square">
            <a:spAutoFit/>
          </a:bodyPr>
          <a:lstStyle/>
          <a:p>
            <a:pPr indent="449580" algn="just">
              <a:lnSpc>
                <a:spcPct val="107000"/>
              </a:lnSpc>
              <a:spcAft>
                <a:spcPts val="0"/>
              </a:spcAft>
            </a:pPr>
            <a:r>
              <a:rPr lang="fr-FR" dirty="0" err="1">
                <a:latin typeface="Century Gothic" panose="020B0502020202020204" pitchFamily="34" charset="0"/>
                <a:ea typeface="Calibri" panose="020F0502020204030204" pitchFamily="34" charset="0"/>
                <a:cs typeface="Calibri" panose="020F0502020204030204" pitchFamily="34" charset="0"/>
              </a:rPr>
              <a:t>Astolfi</a:t>
            </a:r>
            <a:r>
              <a:rPr lang="fr-FR" dirty="0">
                <a:latin typeface="Century Gothic" panose="020B0502020202020204" pitchFamily="34" charset="0"/>
                <a:ea typeface="Calibri" panose="020F0502020204030204" pitchFamily="34" charset="0"/>
                <a:cs typeface="Calibri" panose="020F0502020204030204" pitchFamily="34" charset="0"/>
              </a:rPr>
              <a:t> didacticien des sciences (1992, 2008), à la suite de Legroux (1981) et Monteil (1985), contrastait trois concepts : Information, Connaissance et Savoir trop souvent tenus [disait-il] pour synonymes. </a:t>
            </a:r>
          </a:p>
          <a:p>
            <a:pPr indent="449580" algn="just">
              <a:lnSpc>
                <a:spcPct val="107000"/>
              </a:lnSpc>
              <a:spcAft>
                <a:spcPts val="0"/>
              </a:spcAft>
            </a:pPr>
            <a:endParaRPr lang="fr-FR" dirty="0">
              <a:latin typeface="Century Gothic" panose="020B0502020202020204" pitchFamily="34" charset="0"/>
              <a:ea typeface="Calibri" panose="020F0502020204030204" pitchFamily="34" charset="0"/>
              <a:cs typeface="Calibri" panose="020F0502020204030204" pitchFamily="34" charset="0"/>
            </a:endParaRPr>
          </a:p>
          <a:p>
            <a:pPr indent="449580" algn="just">
              <a:lnSpc>
                <a:spcPct val="107000"/>
              </a:lnSpc>
              <a:spcAft>
                <a:spcPts val="0"/>
              </a:spcAft>
            </a:pPr>
            <a:r>
              <a:rPr lang="fr-FR" dirty="0">
                <a:latin typeface="Century Gothic" panose="020B0502020202020204" pitchFamily="34" charset="0"/>
                <a:ea typeface="Calibri" panose="020F0502020204030204" pitchFamily="34" charset="0"/>
                <a:cs typeface="Calibri" panose="020F0502020204030204" pitchFamily="34" charset="0"/>
              </a:rPr>
              <a:t>Il développa une épistémologie constructiviste à l’aide de cette boucle conceptuelle et grâce à un travail de questionnement, il nous invitait à la problématisation.</a:t>
            </a:r>
          </a:p>
          <a:p>
            <a:pPr indent="449580" algn="just">
              <a:lnSpc>
                <a:spcPct val="107000"/>
              </a:lnSpc>
              <a:spcAft>
                <a:spcPts val="0"/>
              </a:spcAft>
            </a:pPr>
            <a:endParaRPr lang="fr-FR" dirty="0">
              <a:latin typeface="Century Gothic" panose="020B0502020202020204" pitchFamily="34" charset="0"/>
              <a:ea typeface="Calibri" panose="020F0502020204030204" pitchFamily="34" charset="0"/>
              <a:cs typeface="Calibri" panose="020F0502020204030204" pitchFamily="34" charset="0"/>
            </a:endParaRPr>
          </a:p>
          <a:p>
            <a:pPr indent="449580" algn="just">
              <a:lnSpc>
                <a:spcPct val="107000"/>
              </a:lnSpc>
              <a:spcAft>
                <a:spcPts val="0"/>
              </a:spcAft>
            </a:pPr>
            <a:endParaRPr lang="fr-FR" dirty="0">
              <a:latin typeface="Century Gothic" panose="020B0502020202020204" pitchFamily="34" charset="0"/>
              <a:ea typeface="Calibri" panose="020F0502020204030204" pitchFamily="34" charset="0"/>
              <a:cs typeface="Calibri" panose="020F0502020204030204" pitchFamily="34" charset="0"/>
            </a:endParaRPr>
          </a:p>
          <a:p>
            <a:pPr algn="just"/>
            <a:r>
              <a:rPr lang="fr-FR" dirty="0">
                <a:latin typeface="Century Gothic" panose="020B0502020202020204" pitchFamily="34" charset="0"/>
              </a:rPr>
              <a:t>	</a:t>
            </a:r>
            <a:endParaRPr lang="fr-FR" dirty="0"/>
          </a:p>
          <a:p>
            <a:pPr indent="449580" algn="just">
              <a:lnSpc>
                <a:spcPct val="107000"/>
              </a:lnSpc>
              <a:spcAft>
                <a:spcPts val="0"/>
              </a:spcAft>
            </a:pPr>
            <a:endParaRPr lang="fr-FR" dirty="0">
              <a:latin typeface="Calibri" panose="020F0502020204030204" pitchFamily="34" charset="0"/>
              <a:ea typeface="Calibri" panose="020F0502020204030204" pitchFamily="34" charset="0"/>
              <a:cs typeface="Calibri" panose="020F0502020204030204" pitchFamily="34" charset="0"/>
            </a:endParaRPr>
          </a:p>
          <a:p>
            <a:pPr indent="449580" algn="just">
              <a:lnSpc>
                <a:spcPct val="107000"/>
              </a:lnSpc>
              <a:spcAft>
                <a:spcPts val="0"/>
              </a:spcAft>
            </a:pPr>
            <a:endParaRPr lang="fr-FR" dirty="0">
              <a:latin typeface="Calibri" panose="020F0502020204030204" pitchFamily="34" charset="0"/>
              <a:ea typeface="Calibri" panose="020F0502020204030204" pitchFamily="34" charset="0"/>
              <a:cs typeface="Calibri" panose="020F0502020204030204" pitchFamily="34" charset="0"/>
            </a:endParaRPr>
          </a:p>
          <a:p>
            <a:pPr indent="449580" algn="just">
              <a:lnSpc>
                <a:spcPct val="107000"/>
              </a:lnSpc>
              <a:spcAft>
                <a:spcPts val="0"/>
              </a:spcAft>
            </a:pPr>
            <a:endParaRPr lang="fr-FR" dirty="0">
              <a:latin typeface="Calibri" panose="020F0502020204030204" pitchFamily="34" charset="0"/>
              <a:ea typeface="Calibri" panose="020F0502020204030204" pitchFamily="34" charset="0"/>
              <a:cs typeface="Calibri" panose="020F0502020204030204" pitchFamily="34" charset="0"/>
            </a:endParaRPr>
          </a:p>
          <a:p>
            <a:pPr indent="449580" algn="just">
              <a:lnSpc>
                <a:spcPct val="107000"/>
              </a:lnSpc>
              <a:spcAft>
                <a:spcPts val="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042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8953" y="1088867"/>
            <a:ext cx="10492154"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entury Gothic" panose="020B0502020202020204" pitchFamily="34" charset="0"/>
              </a:rPr>
              <a:t>Emergences, cheminements et constructions de savoirs et didactiques pour les métiers de l’humain et en intelligence collective</a:t>
            </a:r>
            <a:endParaRPr kumimoji="0" lang="fr-FR" sz="1800" b="0" i="1"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rPr>
              <a:t>Eclosion, innovation, création</a:t>
            </a:r>
            <a:r>
              <a:rPr lang="fr-FR" dirty="0">
                <a:solidFill>
                  <a:prstClr val="black"/>
                </a:solidFill>
                <a:latin typeface="Century Gothic" panose="020B0502020202020204" pitchFamily="34" charset="0"/>
              </a:rPr>
              <a:t> </a:t>
            </a:r>
            <a:r>
              <a:rPr kumimoji="0" lang="fr-FR" sz="1800" b="0" i="0" u="none" strike="noStrike" kern="1200" cap="none" spc="0" normalizeH="0" baseline="0" noProof="0" dirty="0">
                <a:ln>
                  <a:noFill/>
                </a:ln>
                <a:solidFill>
                  <a:prstClr val="black"/>
                </a:solidFill>
                <a:effectLst/>
                <a:uLnTx/>
                <a:uFillTx/>
                <a:latin typeface="Century Gothic" panose="020B0502020202020204" pitchFamily="34" charset="0"/>
              </a:rPr>
              <a:t>…</a:t>
            </a:r>
          </a:p>
          <a:p>
            <a:pPr>
              <a:defRPr/>
            </a:pPr>
            <a:endParaRPr lang="fr-FR" dirty="0">
              <a:latin typeface="Century Gothic" panose="020B0502020202020204" pitchFamily="34" charset="0"/>
            </a:endParaRPr>
          </a:p>
          <a:p>
            <a:pPr>
              <a:defRPr/>
            </a:pPr>
            <a:r>
              <a:rPr lang="fr-FR" dirty="0">
                <a:latin typeface="Century Gothic" panose="020B0502020202020204" pitchFamily="34" charset="0"/>
              </a:rPr>
              <a:t>Une attention particulière est portée aux processus, aux trajectoires de formation ou de recherche) au moment où ça agit.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solidFill>
                  <a:prstClr val="black"/>
                </a:solidFill>
                <a:latin typeface="Century Gothic" panose="020B0502020202020204" pitchFamily="34" charset="0"/>
              </a:rPr>
              <a:t>Articulation Recherche-Formation-Professionnalisation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1" u="none" strike="noStrike" kern="1200" cap="none" spc="0" normalizeH="0" baseline="0" noProof="0" dirty="0">
              <a:ln>
                <a:noFill/>
              </a:ln>
              <a:solidFill>
                <a:prstClr val="black"/>
              </a:solidFill>
              <a:effectLst/>
              <a:uLnTx/>
              <a:uFillTx/>
              <a:latin typeface="Century Gothic" panose="020B0502020202020204" pitchFamily="34" charset="0"/>
            </a:endParaRPr>
          </a:p>
          <a:p>
            <a:pPr>
              <a:defRPr/>
            </a:pPr>
            <a:r>
              <a:rPr lang="fr-FR" b="1" dirty="0">
                <a:latin typeface="Century Gothic" panose="020B0502020202020204" pitchFamily="34" charset="0"/>
                <a:ea typeface="Calibri" panose="020F0502020204030204" pitchFamily="34" charset="0"/>
                <a:cs typeface="Calibri" panose="020F0502020204030204" pitchFamily="34" charset="0"/>
              </a:rPr>
              <a:t>Nous cherchons à développer une vision systémique et dynamique de la formation-éducation-apprentissage </a:t>
            </a:r>
            <a:r>
              <a:rPr lang="fr-FR" dirty="0">
                <a:latin typeface="Century Gothic" panose="020B0502020202020204" pitchFamily="34" charset="0"/>
                <a:ea typeface="Calibri" panose="020F0502020204030204" pitchFamily="34" charset="0"/>
                <a:cs typeface="Calibri" panose="020F0502020204030204" pitchFamily="34" charset="0"/>
              </a:rPr>
              <a:t>en étudiant les interactions entre différentes sphères, différents acteurs, différents espaces et en cherchant à comprendre comment les mises en tension de concepts font évoluer les pratiques d’Education, de formation et la construction de savoirs.</a:t>
            </a:r>
            <a:endParaRPr lang="fr-FR" dirty="0">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i="1" dirty="0">
              <a:solidFill>
                <a:prstClr val="black"/>
              </a:solidFill>
              <a:latin typeface="Calibri" panose="020F0502020204030204"/>
            </a:endParaRPr>
          </a:p>
        </p:txBody>
      </p:sp>
      <p:sp>
        <p:nvSpPr>
          <p:cNvPr id="4" name="ZoneTexte 3"/>
          <p:cNvSpPr txBox="1"/>
          <p:nvPr/>
        </p:nvSpPr>
        <p:spPr>
          <a:xfrm>
            <a:off x="218831" y="105660"/>
            <a:ext cx="90267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rPr>
              <a:t>Lignes directrices </a:t>
            </a:r>
          </a:p>
        </p:txBody>
      </p:sp>
      <p:pic>
        <p:nvPicPr>
          <p:cNvPr id="5" name="Image 4"/>
          <p:cNvPicPr>
            <a:picLocks noChangeAspect="1"/>
          </p:cNvPicPr>
          <p:nvPr/>
        </p:nvPicPr>
        <p:blipFill>
          <a:blip r:embed="rId2">
            <a:duotone>
              <a:schemeClr val="accent1">
                <a:shade val="45000"/>
                <a:satMod val="135000"/>
              </a:schemeClr>
              <a:prstClr val="white"/>
            </a:duotone>
          </a:blip>
          <a:stretch>
            <a:fillRect/>
          </a:stretch>
        </p:blipFill>
        <p:spPr>
          <a:xfrm>
            <a:off x="10494082" y="5791199"/>
            <a:ext cx="1697917" cy="1066799"/>
          </a:xfrm>
          <a:prstGeom prst="rect">
            <a:avLst/>
          </a:prstGeom>
        </p:spPr>
      </p:pic>
    </p:spTree>
    <p:extLst>
      <p:ext uri="{BB962C8B-B14F-4D97-AF65-F5344CB8AC3E}">
        <p14:creationId xmlns:p14="http://schemas.microsoft.com/office/powerpoint/2010/main" val="297898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9588" y="376413"/>
            <a:ext cx="10326511" cy="1325563"/>
          </a:xfrm>
        </p:spPr>
        <p:txBody>
          <a:bodyPr>
            <a:noAutofit/>
          </a:bodyPr>
          <a:lstStyle/>
          <a:p>
            <a:r>
              <a:rPr lang="fr-FR" sz="3200" b="1" dirty="0" err="1">
                <a:latin typeface="Century Gothic" panose="020B0502020202020204" pitchFamily="34" charset="0"/>
              </a:rPr>
              <a:t>Multiréférentialité</a:t>
            </a:r>
            <a:r>
              <a:rPr lang="fr-FR" sz="3200" b="1" dirty="0">
                <a:latin typeface="Century Gothic" panose="020B0502020202020204" pitchFamily="34" charset="0"/>
              </a:rPr>
              <a:t>, complexité et « </a:t>
            </a:r>
            <a:r>
              <a:rPr lang="fr-FR" sz="3200" b="1" dirty="0">
                <a:solidFill>
                  <a:srgbClr val="C00000"/>
                </a:solidFill>
                <a:latin typeface="Century Gothic" panose="020B0502020202020204" pitchFamily="34" charset="0"/>
              </a:rPr>
              <a:t>captations didactiques </a:t>
            </a:r>
            <a:r>
              <a:rPr lang="fr-FR" sz="3200" b="1" dirty="0">
                <a:latin typeface="Century Gothic" panose="020B0502020202020204" pitchFamily="34" charset="0"/>
              </a:rPr>
              <a:t>» (Emergence de concepts, Frisch 2016)</a:t>
            </a:r>
          </a:p>
        </p:txBody>
      </p:sp>
      <p:sp>
        <p:nvSpPr>
          <p:cNvPr id="3" name="ZoneTexte 2"/>
          <p:cNvSpPr txBox="1"/>
          <p:nvPr/>
        </p:nvSpPr>
        <p:spPr>
          <a:xfrm>
            <a:off x="379588" y="2257778"/>
            <a:ext cx="9843911" cy="3693319"/>
          </a:xfrm>
          <a:prstGeom prst="rect">
            <a:avLst/>
          </a:prstGeom>
          <a:noFill/>
        </p:spPr>
        <p:txBody>
          <a:bodyPr wrap="square" rtlCol="0">
            <a:spAutoFit/>
          </a:bodyPr>
          <a:lstStyle/>
          <a:p>
            <a:pPr algn="just"/>
            <a:r>
              <a:rPr lang="fr-FR" dirty="0">
                <a:latin typeface="Century Gothic" panose="020B0502020202020204" pitchFamily="34" charset="0"/>
              </a:rPr>
              <a:t>C’est-à-dire que notre regard se pose sur des travaux qui intéressent la didactique et qui peuvent être produits dans des champs, des espaces, des domaines, des disciplines différents. Il s’agit de les capter pour les importer, les travailler.</a:t>
            </a:r>
          </a:p>
          <a:p>
            <a:pPr algn="just"/>
            <a:endParaRPr lang="fr-FR" dirty="0">
              <a:latin typeface="Century Gothic" panose="020B0502020202020204" pitchFamily="34" charset="0"/>
            </a:endParaRPr>
          </a:p>
          <a:p>
            <a:pPr algn="just"/>
            <a:endParaRPr lang="fr-FR" dirty="0">
              <a:latin typeface="Century Gothic" panose="020B0502020202020204" pitchFamily="34" charset="0"/>
            </a:endParaRPr>
          </a:p>
          <a:p>
            <a:pPr algn="just">
              <a:defRPr/>
            </a:pPr>
            <a:r>
              <a:rPr lang="fr-FR" dirty="0">
                <a:latin typeface="Century Gothic" panose="020B0502020202020204" pitchFamily="34" charset="0"/>
              </a:rPr>
              <a:t>La nouvelle approche didactique(s), dans la continuité des travaux d’</a:t>
            </a:r>
            <a:r>
              <a:rPr lang="fr-FR" dirty="0" err="1">
                <a:latin typeface="Century Gothic" panose="020B0502020202020204" pitchFamily="34" charset="0"/>
              </a:rPr>
              <a:t>Astolfi</a:t>
            </a:r>
            <a:r>
              <a:rPr lang="fr-FR" dirty="0">
                <a:latin typeface="Century Gothic" panose="020B0502020202020204" pitchFamily="34" charset="0"/>
              </a:rPr>
              <a:t> (épistémologie constructiviste) harmonise la réflexion sur trois pôles forts : </a:t>
            </a:r>
            <a:r>
              <a:rPr lang="fr-FR" dirty="0">
                <a:solidFill>
                  <a:srgbClr val="C00000"/>
                </a:solidFill>
                <a:latin typeface="Century Gothic" panose="020B0502020202020204" pitchFamily="34" charset="0"/>
              </a:rPr>
              <a:t>didactique(s), les métiers humains et l'intelligence collective. </a:t>
            </a:r>
          </a:p>
          <a:p>
            <a:pPr lvl="0">
              <a:defRPr/>
            </a:pPr>
            <a:endParaRPr lang="fr-FR" b="1" i="1" dirty="0">
              <a:solidFill>
                <a:prstClr val="black"/>
              </a:solidFill>
            </a:endParaRPr>
          </a:p>
          <a:p>
            <a:pPr lvl="0">
              <a:defRPr/>
            </a:pPr>
            <a:endParaRPr lang="fr-FR" b="1" i="1" dirty="0">
              <a:solidFill>
                <a:prstClr val="black"/>
              </a:solidFill>
            </a:endParaRPr>
          </a:p>
          <a:p>
            <a:endParaRPr lang="fr-FR" dirty="0">
              <a:latin typeface="Century Gothic" panose="020B0502020202020204" pitchFamily="34" charset="0"/>
            </a:endParaRPr>
          </a:p>
          <a:p>
            <a:endParaRPr lang="fr-FR" dirty="0">
              <a:latin typeface="Century Gothic" panose="020B0502020202020204" pitchFamily="34" charset="0"/>
            </a:endParaRPr>
          </a:p>
          <a:p>
            <a:endParaRPr lang="fr-FR" dirty="0">
              <a:latin typeface="Century Gothic" panose="020B0502020202020204" pitchFamily="34" charset="0"/>
            </a:endParaRPr>
          </a:p>
        </p:txBody>
      </p:sp>
    </p:spTree>
    <p:extLst>
      <p:ext uri="{BB962C8B-B14F-4D97-AF65-F5344CB8AC3E}">
        <p14:creationId xmlns:p14="http://schemas.microsoft.com/office/powerpoint/2010/main" val="4138773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0" name="Rectangle 39">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135435A1-5459-4BC0-B5A8-1CE88195F2D8}"/>
              </a:ext>
            </a:extLst>
          </p:cNvPr>
          <p:cNvSpPr>
            <a:spLocks noGrp="1"/>
          </p:cNvSpPr>
          <p:nvPr>
            <p:ph type="title"/>
          </p:nvPr>
        </p:nvSpPr>
        <p:spPr>
          <a:xfrm>
            <a:off x="1259893" y="3101093"/>
            <a:ext cx="2454052" cy="3029344"/>
          </a:xfrm>
        </p:spPr>
        <p:txBody>
          <a:bodyPr vert="horz" lIns="91440" tIns="45720" rIns="91440" bIns="45720" rtlCol="0" anchor="t">
            <a:normAutofit/>
          </a:bodyPr>
          <a:lstStyle/>
          <a:p>
            <a:r>
              <a:rPr lang="en-US" sz="3000" dirty="0" err="1">
                <a:solidFill>
                  <a:schemeClr val="bg1"/>
                </a:solidFill>
              </a:rPr>
              <a:t>Didactiques</a:t>
            </a:r>
            <a:r>
              <a:rPr lang="en-US" sz="3000" dirty="0">
                <a:solidFill>
                  <a:schemeClr val="bg1"/>
                </a:solidFill>
              </a:rPr>
              <a:t> et métiers de </a:t>
            </a:r>
            <a:r>
              <a:rPr lang="en-US" sz="3000" dirty="0" err="1">
                <a:solidFill>
                  <a:schemeClr val="bg1"/>
                </a:solidFill>
              </a:rPr>
              <a:t>l’humain</a:t>
            </a:r>
            <a:endParaRPr lang="en-US" sz="3000" dirty="0">
              <a:solidFill>
                <a:schemeClr val="bg1"/>
              </a:solidFill>
            </a:endParaRPr>
          </a:p>
        </p:txBody>
      </p:sp>
      <p:sp>
        <p:nvSpPr>
          <p:cNvPr id="42"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ZoneTexte 2">
            <a:extLst>
              <a:ext uri="{FF2B5EF4-FFF2-40B4-BE49-F238E27FC236}">
                <a16:creationId xmlns:a16="http://schemas.microsoft.com/office/drawing/2014/main" id="{25BF8839-3D1A-4EE1-B606-2C8FEE4E7EC1}"/>
              </a:ext>
            </a:extLst>
          </p:cNvPr>
          <p:cNvSpPr txBox="1"/>
          <p:nvPr/>
        </p:nvSpPr>
        <p:spPr>
          <a:xfrm>
            <a:off x="4307263" y="371322"/>
            <a:ext cx="7150959" cy="6229019"/>
          </a:xfrm>
          <a:prstGeom prst="rect">
            <a:avLst/>
          </a:prstGeom>
        </p:spPr>
        <p:txBody>
          <a:bodyPr vert="horz"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1000"/>
              </a:spcBef>
              <a:spcAft>
                <a:spcPts val="0"/>
              </a:spcAft>
              <a:buClr>
                <a:srgbClr val="A53010"/>
              </a:buClr>
              <a:buSzTx/>
              <a:buFontTx/>
              <a:buNone/>
              <a:tabLst/>
              <a:defRPr/>
            </a:pPr>
            <a:endParaRPr kumimoji="0" lang="en-US" sz="1800" b="1" i="0" u="none" strike="noStrike" kern="1200" cap="none" spc="0" normalizeH="0" baseline="0" noProof="0" dirty="0">
              <a:ln>
                <a:noFill/>
              </a:ln>
              <a:solidFill>
                <a:prstClr val="black">
                  <a:lumMod val="75000"/>
                  <a:lumOff val="25000"/>
                </a:prstClr>
              </a:solidFill>
              <a:effectLst/>
              <a:uLnTx/>
              <a:uFillTx/>
              <a:latin typeface="+mj-lt"/>
            </a:endParaRP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300" b="1" i="0" u="none" strike="noStrike" kern="1200" cap="none" spc="0" normalizeH="0" baseline="0" noProof="0" dirty="0" err="1">
                <a:ln>
                  <a:noFill/>
                </a:ln>
                <a:solidFill>
                  <a:prstClr val="black">
                    <a:lumMod val="75000"/>
                    <a:lumOff val="25000"/>
                  </a:prstClr>
                </a:solidFill>
                <a:effectLst/>
                <a:uLnTx/>
                <a:uFillTx/>
                <a:latin typeface="+mj-lt"/>
              </a:rPr>
              <a:t>Une</a:t>
            </a:r>
            <a:r>
              <a:rPr kumimoji="0" lang="en-US" sz="2300" b="1" i="0" u="none" strike="noStrike" kern="1200" cap="none" spc="0" normalizeH="0" baseline="0" noProof="0" dirty="0">
                <a:ln>
                  <a:noFill/>
                </a:ln>
                <a:solidFill>
                  <a:prstClr val="black">
                    <a:lumMod val="75000"/>
                    <a:lumOff val="25000"/>
                  </a:prstClr>
                </a:solidFill>
                <a:effectLst/>
                <a:uLnTx/>
                <a:uFillTx/>
                <a:latin typeface="+mj-lt"/>
              </a:rPr>
              <a:t> </a:t>
            </a:r>
            <a:r>
              <a:rPr kumimoji="0" lang="en-US" sz="2300" b="1" i="0" u="none" strike="noStrike" kern="1200" cap="none" spc="0" normalizeH="0" baseline="0" noProof="0" dirty="0" err="1">
                <a:ln>
                  <a:noFill/>
                </a:ln>
                <a:solidFill>
                  <a:prstClr val="black">
                    <a:lumMod val="75000"/>
                    <a:lumOff val="25000"/>
                  </a:prstClr>
                </a:solidFill>
                <a:effectLst/>
                <a:uLnTx/>
                <a:uFillTx/>
                <a:latin typeface="+mj-lt"/>
              </a:rPr>
              <a:t>définition</a:t>
            </a:r>
            <a:r>
              <a:rPr kumimoji="0" lang="en-US" sz="2300" b="1" i="0" u="none" strike="noStrike" kern="1200" cap="none" spc="0" normalizeH="0" baseline="0" noProof="0" dirty="0">
                <a:ln>
                  <a:noFill/>
                </a:ln>
                <a:solidFill>
                  <a:prstClr val="black">
                    <a:lumMod val="75000"/>
                    <a:lumOff val="25000"/>
                  </a:prstClr>
                </a:solidFill>
                <a:effectLst/>
                <a:uLnTx/>
                <a:uFillTx/>
                <a:latin typeface="+mj-lt"/>
              </a:rPr>
              <a:t> </a:t>
            </a:r>
            <a:r>
              <a:rPr kumimoji="0" lang="en-US" sz="2300" b="1" i="0" u="none" strike="noStrike" kern="1200" cap="none" spc="0" normalizeH="0" baseline="0" noProof="0" dirty="0" err="1">
                <a:ln>
                  <a:noFill/>
                </a:ln>
                <a:solidFill>
                  <a:prstClr val="black">
                    <a:lumMod val="75000"/>
                    <a:lumOff val="25000"/>
                  </a:prstClr>
                </a:solidFill>
                <a:effectLst/>
                <a:uLnTx/>
                <a:uFillTx/>
                <a:latin typeface="+mj-lt"/>
              </a:rPr>
              <a:t>élargie</a:t>
            </a:r>
            <a:r>
              <a:rPr kumimoji="0" lang="en-US" sz="2300" b="1" i="0" u="none" strike="noStrike" kern="1200" cap="none" spc="0" normalizeH="0" baseline="0" noProof="0" dirty="0">
                <a:ln>
                  <a:noFill/>
                </a:ln>
                <a:solidFill>
                  <a:prstClr val="black">
                    <a:lumMod val="75000"/>
                    <a:lumOff val="25000"/>
                  </a:prstClr>
                </a:solidFill>
                <a:effectLst/>
                <a:uLnTx/>
                <a:uFillTx/>
                <a:latin typeface="+mj-lt"/>
              </a:rPr>
              <a:t> de </a:t>
            </a:r>
            <a:r>
              <a:rPr kumimoji="0" lang="en-US" sz="2300" b="1" i="0" u="none" strike="noStrike" kern="1200" cap="none" spc="0" normalizeH="0" baseline="0" noProof="0" dirty="0" err="1">
                <a:ln>
                  <a:noFill/>
                </a:ln>
                <a:solidFill>
                  <a:prstClr val="black">
                    <a:lumMod val="75000"/>
                    <a:lumOff val="25000"/>
                  </a:prstClr>
                </a:solidFill>
                <a:effectLst/>
                <a:uLnTx/>
                <a:uFillTx/>
                <a:latin typeface="+mj-lt"/>
              </a:rPr>
              <a:t>didactique</a:t>
            </a:r>
            <a:r>
              <a:rPr kumimoji="0" lang="en-US" sz="2300" b="1" i="0" u="none" strike="noStrike" kern="1200" cap="none" spc="0" normalizeH="0" baseline="0" noProof="0" dirty="0">
                <a:ln>
                  <a:noFill/>
                </a:ln>
                <a:solidFill>
                  <a:prstClr val="black">
                    <a:lumMod val="75000"/>
                    <a:lumOff val="25000"/>
                  </a:prstClr>
                </a:solidFill>
                <a:effectLst/>
                <a:uLnTx/>
                <a:uFillTx/>
                <a:latin typeface="+mj-lt"/>
              </a:rPr>
              <a:t>(s) </a:t>
            </a:r>
            <a:r>
              <a:rPr kumimoji="0" lang="en-US" sz="2300" b="0" i="0" u="none" strike="noStrike" kern="1200" cap="none" spc="0" normalizeH="0" baseline="0" noProof="0" dirty="0">
                <a:ln>
                  <a:noFill/>
                </a:ln>
                <a:solidFill>
                  <a:prstClr val="black">
                    <a:lumMod val="75000"/>
                    <a:lumOff val="25000"/>
                  </a:prstClr>
                </a:solidFill>
                <a:effectLst/>
                <a:uLnTx/>
                <a:uFillTx/>
                <a:latin typeface="+mj-lt"/>
              </a:rPr>
              <a:t>(Frisch, 2020) </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mj-lt"/>
            </a:endParaRPr>
          </a:p>
          <a:p>
            <a:pPr marL="0" marR="0" lvl="0" indent="0" algn="just" defTabSz="457200" rtl="0" eaLnBrk="1" fontAlgn="auto" latinLnBrk="0" hangingPunct="1">
              <a:lnSpc>
                <a:spcPct val="100000"/>
              </a:lnSpc>
              <a:spcBef>
                <a:spcPts val="0"/>
              </a:spcBef>
              <a:spcAft>
                <a:spcPts val="0"/>
              </a:spcAft>
              <a:buClr>
                <a:srgbClr val="A53010"/>
              </a:buClr>
              <a:buSzTx/>
              <a:buFontTx/>
              <a:buNone/>
              <a:tabLst/>
              <a:defRPr/>
            </a:pPr>
            <a:r>
              <a:rPr kumimoji="0" lang="en-US" sz="2300" b="0" i="0" u="none" strike="noStrike" kern="1200" cap="none" spc="0" normalizeH="0" baseline="0" noProof="0" dirty="0">
                <a:ln>
                  <a:noFill/>
                </a:ln>
                <a:solidFill>
                  <a:prstClr val="black">
                    <a:lumMod val="75000"/>
                    <a:lumOff val="25000"/>
                  </a:prstClr>
                </a:solidFill>
                <a:effectLst/>
                <a:uLnTx/>
                <a:uFillTx/>
                <a:latin typeface="+mj-lt"/>
              </a:rPr>
              <a:t>«</a:t>
            </a:r>
            <a:r>
              <a:rPr kumimoji="0" lang="en-US" sz="2300" b="0" i="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 </a:t>
            </a:r>
            <a:r>
              <a:rPr kumimoji="0" lang="en-US" sz="2300" b="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Etude des conditions des transmissions, des </a:t>
            </a:r>
            <a:r>
              <a:rPr kumimoji="0" lang="en-US" sz="2300" b="0" u="none" strike="noStrike" kern="1200" cap="none" spc="0" normalizeH="0" baseline="0" noProof="0" dirty="0" err="1">
                <a:ln>
                  <a:noFill/>
                </a:ln>
                <a:solidFill>
                  <a:prstClr val="black">
                    <a:lumMod val="75000"/>
                    <a:lumOff val="25000"/>
                  </a:prstClr>
                </a:solidFill>
                <a:effectLst/>
                <a:uLnTx/>
                <a:uFillTx/>
                <a:latin typeface="+mj-lt"/>
                <a:cs typeface="Calibri" panose="020F0502020204030204" pitchFamily="34" charset="0"/>
              </a:rPr>
              <a:t>médiations</a:t>
            </a:r>
            <a:r>
              <a:rPr kumimoji="0" lang="en-US" sz="2300" b="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 des appropriations et des constructions des </a:t>
            </a:r>
            <a:r>
              <a:rPr kumimoji="0" lang="en-US" sz="2300" b="0" u="none" strike="noStrike" kern="1200" cap="none" spc="0" normalizeH="0" baseline="0" noProof="0" dirty="0" err="1">
                <a:ln>
                  <a:noFill/>
                </a:ln>
                <a:solidFill>
                  <a:prstClr val="black">
                    <a:lumMod val="75000"/>
                    <a:lumOff val="25000"/>
                  </a:prstClr>
                </a:solidFill>
                <a:effectLst/>
                <a:uLnTx/>
                <a:uFillTx/>
                <a:latin typeface="+mj-lt"/>
                <a:cs typeface="Calibri" panose="020F0502020204030204" pitchFamily="34" charset="0"/>
              </a:rPr>
              <a:t>enseignements</a:t>
            </a:r>
            <a:r>
              <a:rPr kumimoji="0" lang="en-US" sz="2300" b="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 et des </a:t>
            </a:r>
            <a:r>
              <a:rPr kumimoji="0" lang="en-US" sz="2300" b="0" u="none" strike="noStrike" kern="1200" cap="none" spc="0" normalizeH="0" baseline="0" noProof="0" dirty="0" err="1">
                <a:ln>
                  <a:noFill/>
                </a:ln>
                <a:solidFill>
                  <a:prstClr val="black">
                    <a:lumMod val="75000"/>
                    <a:lumOff val="25000"/>
                  </a:prstClr>
                </a:solidFill>
                <a:effectLst/>
                <a:uLnTx/>
                <a:uFillTx/>
                <a:latin typeface="+mj-lt"/>
                <a:cs typeface="Calibri" panose="020F0502020204030204" pitchFamily="34" charset="0"/>
              </a:rPr>
              <a:t>apprentissages</a:t>
            </a:r>
            <a:r>
              <a:rPr kumimoji="0" lang="en-US" sz="2300" b="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 </a:t>
            </a:r>
            <a:r>
              <a:rPr kumimoji="0" lang="en-US" sz="2300" b="0" u="none" strike="noStrike" kern="1200" cap="none" spc="0" normalizeH="0" baseline="0" noProof="0" dirty="0" err="1">
                <a:ln>
                  <a:noFill/>
                </a:ln>
                <a:solidFill>
                  <a:prstClr val="black">
                    <a:lumMod val="75000"/>
                    <a:lumOff val="25000"/>
                  </a:prstClr>
                </a:solidFill>
                <a:effectLst/>
                <a:uLnTx/>
                <a:uFillTx/>
                <a:latin typeface="+mj-lt"/>
                <a:cs typeface="Calibri" panose="020F0502020204030204" pitchFamily="34" charset="0"/>
              </a:rPr>
              <a:t>dans</a:t>
            </a:r>
            <a:r>
              <a:rPr kumimoji="0" lang="en-US" sz="2300" b="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 des disciplines,</a:t>
            </a:r>
            <a:r>
              <a:rPr kumimoji="0" lang="en-US" sz="2300" b="0" u="none" strike="noStrike" kern="1200" cap="none" spc="0" normalizeH="0" noProof="0" dirty="0">
                <a:ln>
                  <a:noFill/>
                </a:ln>
                <a:solidFill>
                  <a:prstClr val="black">
                    <a:lumMod val="75000"/>
                    <a:lumOff val="25000"/>
                  </a:prstClr>
                </a:solidFill>
                <a:effectLst/>
                <a:uLnTx/>
                <a:uFillTx/>
                <a:latin typeface="+mj-lt"/>
                <a:cs typeface="Calibri" panose="020F0502020204030204" pitchFamily="34" charset="0"/>
              </a:rPr>
              <a:t> des domains </a:t>
            </a:r>
            <a:r>
              <a:rPr kumimoji="0" lang="en-US" sz="2300" b="0" u="none" strike="noStrike" kern="1200" cap="none" spc="0" normalizeH="0" noProof="0" dirty="0" err="1">
                <a:ln>
                  <a:noFill/>
                </a:ln>
                <a:solidFill>
                  <a:prstClr val="black">
                    <a:lumMod val="75000"/>
                    <a:lumOff val="25000"/>
                  </a:prstClr>
                </a:solidFill>
                <a:effectLst/>
                <a:uLnTx/>
                <a:uFillTx/>
                <a:latin typeface="+mj-lt"/>
                <a:cs typeface="Calibri" panose="020F0502020204030204" pitchFamily="34" charset="0"/>
              </a:rPr>
              <a:t>émergents</a:t>
            </a:r>
            <a:r>
              <a:rPr kumimoji="0" lang="en-US" sz="2300" b="0" u="none" strike="noStrike" kern="1200" cap="none" spc="0" normalizeH="0" noProof="0" dirty="0">
                <a:ln>
                  <a:noFill/>
                </a:ln>
                <a:solidFill>
                  <a:prstClr val="black">
                    <a:lumMod val="75000"/>
                    <a:lumOff val="25000"/>
                  </a:prstClr>
                </a:solidFill>
                <a:effectLst/>
                <a:uLnTx/>
                <a:uFillTx/>
                <a:latin typeface="+mj-lt"/>
                <a:cs typeface="Calibri" panose="020F0502020204030204" pitchFamily="34" charset="0"/>
              </a:rPr>
              <a:t>, des technologies, des </a:t>
            </a:r>
            <a:r>
              <a:rPr kumimoji="0" lang="en-US" sz="2300" b="0" u="none" strike="noStrike" kern="1200" cap="none" spc="0" normalizeH="0" noProof="0" dirty="0" err="1">
                <a:ln>
                  <a:noFill/>
                </a:ln>
                <a:solidFill>
                  <a:prstClr val="black">
                    <a:lumMod val="75000"/>
                    <a:lumOff val="25000"/>
                  </a:prstClr>
                </a:solidFill>
                <a:effectLst/>
                <a:uLnTx/>
                <a:uFillTx/>
                <a:latin typeface="+mj-lt"/>
                <a:cs typeface="Calibri" panose="020F0502020204030204" pitchFamily="34" charset="0"/>
              </a:rPr>
              <a:t>éducations</a:t>
            </a:r>
            <a:r>
              <a:rPr kumimoji="0" lang="en-US" sz="2300" b="0" u="none" strike="noStrike" kern="1200" cap="none" spc="0" normalizeH="0" noProof="0" dirty="0">
                <a:ln>
                  <a:noFill/>
                </a:ln>
                <a:solidFill>
                  <a:prstClr val="black">
                    <a:lumMod val="75000"/>
                    <a:lumOff val="25000"/>
                  </a:prstClr>
                </a:solidFill>
                <a:effectLst/>
                <a:uLnTx/>
                <a:uFillTx/>
                <a:latin typeface="+mj-lt"/>
                <a:cs typeface="Calibri" panose="020F0502020204030204" pitchFamily="34" charset="0"/>
              </a:rPr>
              <a:t>, des </a:t>
            </a:r>
            <a:r>
              <a:rPr kumimoji="0" lang="en-US" sz="2300" b="0" u="none" strike="noStrike" kern="1200" cap="none" spc="0" normalizeH="0" noProof="0" dirty="0" err="1">
                <a:ln>
                  <a:noFill/>
                </a:ln>
                <a:solidFill>
                  <a:prstClr val="black">
                    <a:lumMod val="75000"/>
                    <a:lumOff val="25000"/>
                  </a:prstClr>
                </a:solidFill>
                <a:effectLst/>
                <a:uLnTx/>
                <a:uFillTx/>
                <a:latin typeface="+mj-lt"/>
                <a:cs typeface="Calibri" panose="020F0502020204030204" pitchFamily="34" charset="0"/>
              </a:rPr>
              <a:t>domaines</a:t>
            </a:r>
            <a:r>
              <a:rPr kumimoji="0" lang="en-US" sz="2300" b="0" u="none" strike="noStrike" kern="1200" cap="none" spc="0" normalizeH="0" noProof="0" dirty="0">
                <a:ln>
                  <a:noFill/>
                </a:ln>
                <a:solidFill>
                  <a:prstClr val="black">
                    <a:lumMod val="75000"/>
                    <a:lumOff val="25000"/>
                  </a:prstClr>
                </a:solidFill>
                <a:effectLst/>
                <a:uLnTx/>
                <a:uFillTx/>
                <a:latin typeface="+mj-lt"/>
                <a:cs typeface="Calibri" panose="020F0502020204030204" pitchFamily="34" charset="0"/>
              </a:rPr>
              <a:t> </a:t>
            </a:r>
            <a:r>
              <a:rPr kumimoji="0" lang="en-US" sz="2300" b="0" u="none" strike="noStrike" kern="1200" cap="none" spc="0" normalizeH="0" noProof="0" dirty="0" err="1">
                <a:ln>
                  <a:noFill/>
                </a:ln>
                <a:solidFill>
                  <a:prstClr val="black">
                    <a:lumMod val="75000"/>
                    <a:lumOff val="25000"/>
                  </a:prstClr>
                </a:solidFill>
                <a:effectLst/>
                <a:uLnTx/>
                <a:uFillTx/>
                <a:latin typeface="+mj-lt"/>
                <a:cs typeface="Calibri" panose="020F0502020204030204" pitchFamily="34" charset="0"/>
              </a:rPr>
              <a:t>professionnels</a:t>
            </a:r>
            <a:r>
              <a:rPr kumimoji="0" lang="en-US" sz="2300" b="0" u="none" strike="noStrike" kern="1200" cap="none" spc="0" normalizeH="0" noProof="0" dirty="0">
                <a:ln>
                  <a:noFill/>
                </a:ln>
                <a:solidFill>
                  <a:prstClr val="black">
                    <a:lumMod val="75000"/>
                    <a:lumOff val="25000"/>
                  </a:prstClr>
                </a:solidFill>
                <a:effectLst/>
                <a:uLnTx/>
                <a:uFillTx/>
                <a:latin typeface="+mj-lt"/>
                <a:cs typeface="Calibri" panose="020F0502020204030204" pitchFamily="34" charset="0"/>
              </a:rPr>
              <a:t> </a:t>
            </a:r>
            <a:r>
              <a:rPr kumimoji="0" lang="en-US" sz="2300" b="0" u="none" strike="noStrike" kern="1200" cap="none" spc="0" normalizeH="0" noProof="0" dirty="0" err="1">
                <a:ln>
                  <a:noFill/>
                </a:ln>
                <a:solidFill>
                  <a:prstClr val="black">
                    <a:lumMod val="75000"/>
                    <a:lumOff val="25000"/>
                  </a:prstClr>
                </a:solidFill>
                <a:effectLst/>
                <a:uLnTx/>
                <a:uFillTx/>
                <a:latin typeface="+mj-lt"/>
                <a:cs typeface="Calibri" panose="020F0502020204030204" pitchFamily="34" charset="0"/>
              </a:rPr>
              <a:t>en</a:t>
            </a:r>
            <a:r>
              <a:rPr kumimoji="0" lang="en-US" sz="2300" b="0" u="none" strike="noStrike" kern="1200" cap="none" spc="0" normalizeH="0" noProof="0" dirty="0">
                <a:ln>
                  <a:noFill/>
                </a:ln>
                <a:solidFill>
                  <a:prstClr val="black">
                    <a:lumMod val="75000"/>
                    <a:lumOff val="25000"/>
                  </a:prstClr>
                </a:solidFill>
                <a:effectLst/>
                <a:uLnTx/>
                <a:uFillTx/>
                <a:latin typeface="+mj-lt"/>
                <a:cs typeface="Calibri" panose="020F0502020204030204" pitchFamily="34" charset="0"/>
              </a:rPr>
              <a:t> tenant </a:t>
            </a:r>
            <a:r>
              <a:rPr kumimoji="0" lang="en-US" sz="2300" b="0" u="none" strike="noStrike" kern="1200" cap="none" spc="0" normalizeH="0" noProof="0" dirty="0" err="1">
                <a:ln>
                  <a:noFill/>
                </a:ln>
                <a:solidFill>
                  <a:prstClr val="black">
                    <a:lumMod val="75000"/>
                    <a:lumOff val="25000"/>
                  </a:prstClr>
                </a:solidFill>
                <a:effectLst/>
                <a:uLnTx/>
                <a:uFillTx/>
                <a:latin typeface="+mj-lt"/>
                <a:cs typeface="Calibri" panose="020F0502020204030204" pitchFamily="34" charset="0"/>
              </a:rPr>
              <a:t>compte</a:t>
            </a:r>
            <a:r>
              <a:rPr kumimoji="0" lang="en-US" sz="2300" b="0" u="none" strike="noStrike" kern="1200" cap="none" spc="0" normalizeH="0" noProof="0" dirty="0">
                <a:ln>
                  <a:noFill/>
                </a:ln>
                <a:solidFill>
                  <a:prstClr val="black">
                    <a:lumMod val="75000"/>
                    <a:lumOff val="25000"/>
                  </a:prstClr>
                </a:solidFill>
                <a:effectLst/>
                <a:uLnTx/>
                <a:uFillTx/>
                <a:latin typeface="+mj-lt"/>
                <a:cs typeface="Calibri" panose="020F0502020204030204" pitchFamily="34" charset="0"/>
              </a:rPr>
              <a:t> de </a:t>
            </a:r>
            <a:r>
              <a:rPr kumimoji="0" lang="en-US" sz="2300" b="0" u="none" strike="noStrike" kern="1200" cap="none" spc="0" normalizeH="0" noProof="0" dirty="0" err="1">
                <a:ln>
                  <a:noFill/>
                </a:ln>
                <a:solidFill>
                  <a:prstClr val="black">
                    <a:lumMod val="75000"/>
                    <a:lumOff val="25000"/>
                  </a:prstClr>
                </a:solidFill>
                <a:effectLst/>
                <a:uLnTx/>
                <a:uFillTx/>
                <a:latin typeface="+mj-lt"/>
                <a:cs typeface="Calibri" panose="020F0502020204030204" pitchFamily="34" charset="0"/>
              </a:rPr>
              <a:t>certains</a:t>
            </a:r>
            <a:r>
              <a:rPr kumimoji="0" lang="en-US" sz="2300" b="0" u="none" strike="noStrike" kern="1200" cap="none" spc="0" normalizeH="0" noProof="0" dirty="0">
                <a:ln>
                  <a:noFill/>
                </a:ln>
                <a:solidFill>
                  <a:prstClr val="black">
                    <a:lumMod val="75000"/>
                    <a:lumOff val="25000"/>
                  </a:prstClr>
                </a:solidFill>
                <a:effectLst/>
                <a:uLnTx/>
                <a:uFillTx/>
                <a:latin typeface="+mj-lt"/>
                <a:cs typeface="Calibri" panose="020F0502020204030204" pitchFamily="34" charset="0"/>
              </a:rPr>
              <a:t> </a:t>
            </a:r>
            <a:r>
              <a:rPr kumimoji="0" lang="en-US" sz="2300" b="0" u="none" strike="noStrike" kern="1200" cap="none" spc="0" normalizeH="0" noProof="0" dirty="0" err="1">
                <a:ln>
                  <a:noFill/>
                </a:ln>
                <a:solidFill>
                  <a:prstClr val="black">
                    <a:lumMod val="75000"/>
                    <a:lumOff val="25000"/>
                  </a:prstClr>
                </a:solidFill>
                <a:effectLst/>
                <a:uLnTx/>
                <a:uFillTx/>
                <a:latin typeface="+mj-lt"/>
                <a:cs typeface="Calibri" panose="020F0502020204030204" pitchFamily="34" charset="0"/>
              </a:rPr>
              <a:t>croisements</a:t>
            </a:r>
            <a:r>
              <a:rPr kumimoji="0" lang="en-US" sz="2300" b="0" u="none" strike="noStrike" kern="1200" cap="none" spc="0" normalizeH="0" noProof="0" dirty="0">
                <a:ln>
                  <a:noFill/>
                </a:ln>
                <a:solidFill>
                  <a:prstClr val="black">
                    <a:lumMod val="75000"/>
                    <a:lumOff val="25000"/>
                  </a:prstClr>
                </a:solidFill>
                <a:effectLst/>
                <a:uLnTx/>
                <a:uFillTx/>
                <a:latin typeface="+mj-lt"/>
                <a:cs typeface="Calibri" panose="020F0502020204030204" pitchFamily="34" charset="0"/>
              </a:rPr>
              <a:t> et confluences, de “la </a:t>
            </a:r>
            <a:r>
              <a:rPr kumimoji="0" lang="en-US" sz="2300" b="0" u="none" strike="noStrike" kern="1200" cap="none" spc="0" normalizeH="0" noProof="0" dirty="0" err="1">
                <a:ln>
                  <a:noFill/>
                </a:ln>
                <a:solidFill>
                  <a:prstClr val="black">
                    <a:lumMod val="75000"/>
                    <a:lumOff val="25000"/>
                  </a:prstClr>
                </a:solidFill>
                <a:effectLst/>
                <a:uLnTx/>
                <a:uFillTx/>
                <a:latin typeface="+mj-lt"/>
                <a:cs typeface="Calibri" panose="020F0502020204030204" pitchFamily="34" charset="0"/>
              </a:rPr>
              <a:t>réalité</a:t>
            </a:r>
            <a:r>
              <a:rPr kumimoji="0" lang="en-US" sz="2300" b="0" u="none" strike="noStrike" kern="1200" cap="none" spc="0" normalizeH="0" noProof="0" dirty="0">
                <a:ln>
                  <a:noFill/>
                </a:ln>
                <a:solidFill>
                  <a:prstClr val="black">
                    <a:lumMod val="75000"/>
                    <a:lumOff val="25000"/>
                  </a:prstClr>
                </a:solidFill>
                <a:effectLst/>
                <a:uLnTx/>
                <a:uFillTx/>
                <a:latin typeface="+mj-lt"/>
                <a:cs typeface="Calibri" panose="020F0502020204030204" pitchFamily="34" charset="0"/>
              </a:rPr>
              <a:t>” de </a:t>
            </a:r>
            <a:r>
              <a:rPr kumimoji="0" lang="en-US" sz="2300" b="0" u="none" strike="noStrike" kern="1200" cap="none" spc="0" normalizeH="0" noProof="0" dirty="0" err="1">
                <a:ln>
                  <a:noFill/>
                </a:ln>
                <a:solidFill>
                  <a:prstClr val="black">
                    <a:lumMod val="75000"/>
                    <a:lumOff val="25000"/>
                  </a:prstClr>
                </a:solidFill>
                <a:effectLst/>
                <a:uLnTx/>
                <a:uFillTx/>
                <a:latin typeface="+mj-lt"/>
                <a:cs typeface="Calibri" panose="020F0502020204030204" pitchFamily="34" charset="0"/>
              </a:rPr>
              <a:t>l’acti</a:t>
            </a:r>
            <a:r>
              <a:rPr lang="en-US" sz="2300" dirty="0" err="1">
                <a:solidFill>
                  <a:prstClr val="black">
                    <a:lumMod val="75000"/>
                    <a:lumOff val="25000"/>
                  </a:prstClr>
                </a:solidFill>
                <a:latin typeface="+mj-lt"/>
                <a:cs typeface="Calibri" panose="020F0502020204030204" pitchFamily="34" charset="0"/>
              </a:rPr>
              <a:t>vité</a:t>
            </a:r>
            <a:r>
              <a:rPr lang="en-US" sz="2300" dirty="0">
                <a:solidFill>
                  <a:prstClr val="black">
                    <a:lumMod val="75000"/>
                    <a:lumOff val="25000"/>
                  </a:prstClr>
                </a:solidFill>
                <a:latin typeface="+mj-lt"/>
                <a:cs typeface="Calibri" panose="020F0502020204030204" pitchFamily="34" charset="0"/>
              </a:rPr>
              <a:t> et des </a:t>
            </a:r>
            <a:r>
              <a:rPr lang="en-US" sz="2300" dirty="0" err="1">
                <a:solidFill>
                  <a:prstClr val="black">
                    <a:lumMod val="75000"/>
                    <a:lumOff val="25000"/>
                  </a:prstClr>
                </a:solidFill>
                <a:latin typeface="+mj-lt"/>
                <a:cs typeface="Calibri" panose="020F0502020204030204" pitchFamily="34" charset="0"/>
              </a:rPr>
              <a:t>pratiques</a:t>
            </a:r>
            <a:r>
              <a:rPr lang="en-US" sz="2300" dirty="0">
                <a:solidFill>
                  <a:prstClr val="black">
                    <a:lumMod val="75000"/>
                    <a:lumOff val="25000"/>
                  </a:prstClr>
                </a:solidFill>
                <a:latin typeface="+mj-lt"/>
                <a:cs typeface="Calibri" panose="020F0502020204030204" pitchFamily="34" charset="0"/>
              </a:rPr>
              <a:t> </a:t>
            </a:r>
            <a:r>
              <a:rPr lang="en-US" sz="2300" dirty="0" err="1">
                <a:solidFill>
                  <a:prstClr val="black">
                    <a:lumMod val="75000"/>
                    <a:lumOff val="25000"/>
                  </a:prstClr>
                </a:solidFill>
                <a:latin typeface="+mj-lt"/>
                <a:cs typeface="Calibri" panose="020F0502020204030204" pitchFamily="34" charset="0"/>
              </a:rPr>
              <a:t>professionnelles</a:t>
            </a:r>
            <a:r>
              <a:rPr lang="en-US" sz="2300" dirty="0">
                <a:solidFill>
                  <a:prstClr val="black">
                    <a:lumMod val="75000"/>
                    <a:lumOff val="25000"/>
                  </a:prstClr>
                </a:solidFill>
                <a:latin typeface="+mj-lt"/>
                <a:cs typeface="Calibri" panose="020F0502020204030204" pitchFamily="34" charset="0"/>
              </a:rPr>
              <a:t> pour les Métiers de </a:t>
            </a:r>
            <a:r>
              <a:rPr lang="en-US" sz="2300" dirty="0" err="1">
                <a:solidFill>
                  <a:prstClr val="black">
                    <a:lumMod val="75000"/>
                    <a:lumOff val="25000"/>
                  </a:prstClr>
                </a:solidFill>
                <a:latin typeface="+mj-lt"/>
                <a:cs typeface="Calibri" panose="020F0502020204030204" pitchFamily="34" charset="0"/>
              </a:rPr>
              <a:t>l’humain</a:t>
            </a:r>
            <a:r>
              <a:rPr lang="en-US" sz="2300" dirty="0">
                <a:solidFill>
                  <a:prstClr val="black">
                    <a:lumMod val="75000"/>
                    <a:lumOff val="25000"/>
                  </a:prstClr>
                </a:solidFill>
                <a:latin typeface="+mj-lt"/>
                <a:cs typeface="Calibri" panose="020F0502020204030204" pitchFamily="34" charset="0"/>
              </a:rPr>
              <a:t>, </a:t>
            </a:r>
            <a:r>
              <a:rPr lang="en-US" sz="2300" dirty="0" err="1">
                <a:solidFill>
                  <a:prstClr val="black">
                    <a:lumMod val="75000"/>
                    <a:lumOff val="25000"/>
                  </a:prstClr>
                </a:solidFill>
                <a:latin typeface="+mj-lt"/>
                <a:cs typeface="Calibri" panose="020F0502020204030204" pitchFamily="34" charset="0"/>
              </a:rPr>
              <a:t>dont</a:t>
            </a:r>
            <a:r>
              <a:rPr lang="en-US" sz="2300" dirty="0">
                <a:solidFill>
                  <a:prstClr val="black">
                    <a:lumMod val="75000"/>
                    <a:lumOff val="25000"/>
                  </a:prstClr>
                </a:solidFill>
                <a:latin typeface="+mj-lt"/>
                <a:cs typeface="Calibri" panose="020F0502020204030204" pitchFamily="34" charset="0"/>
              </a:rPr>
              <a:t> les métiers de </a:t>
            </a:r>
            <a:r>
              <a:rPr lang="en-US" sz="2300" dirty="0" err="1">
                <a:solidFill>
                  <a:prstClr val="black">
                    <a:lumMod val="75000"/>
                    <a:lumOff val="25000"/>
                  </a:prstClr>
                </a:solidFill>
                <a:latin typeface="+mj-lt"/>
                <a:cs typeface="Calibri" panose="020F0502020204030204" pitchFamily="34" charset="0"/>
              </a:rPr>
              <a:t>l’éducation</a:t>
            </a:r>
            <a:r>
              <a:rPr kumimoji="0" lang="en-US" sz="2300" b="0" i="1"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 </a:t>
            </a:r>
            <a:r>
              <a:rPr kumimoji="0" lang="en-US" sz="2300" b="0" i="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a:t>
            </a:r>
          </a:p>
          <a:p>
            <a:pPr marL="0" marR="0" lvl="0" indent="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2300" b="0" i="0" u="none" strike="noStrike" kern="1200" cap="none" spc="0" normalizeH="0" baseline="0" noProof="0" dirty="0">
              <a:ln>
                <a:noFill/>
              </a:ln>
              <a:solidFill>
                <a:prstClr val="black">
                  <a:lumMod val="75000"/>
                  <a:lumOff val="25000"/>
                </a:prstClr>
              </a:solidFill>
              <a:effectLst/>
              <a:uLnTx/>
              <a:uFillTx/>
              <a:latin typeface="+mj-lt"/>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r>
              <a:rPr kumimoji="0" lang="en-US" sz="2300" b="1" i="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Des </a:t>
            </a:r>
            <a:r>
              <a:rPr kumimoji="0" lang="en-US" sz="2300" b="1" i="0" u="none" strike="noStrike" kern="1200" cap="none" spc="0" normalizeH="0" baseline="0" noProof="0" dirty="0" err="1">
                <a:ln>
                  <a:noFill/>
                </a:ln>
                <a:solidFill>
                  <a:prstClr val="black">
                    <a:lumMod val="75000"/>
                    <a:lumOff val="25000"/>
                  </a:prstClr>
                </a:solidFill>
                <a:effectLst/>
                <a:uLnTx/>
                <a:uFillTx/>
                <a:latin typeface="+mj-lt"/>
                <a:cs typeface="Calibri" panose="020F0502020204030204" pitchFamily="34" charset="0"/>
              </a:rPr>
              <a:t>recherches</a:t>
            </a:r>
            <a:r>
              <a:rPr kumimoji="0" lang="en-US" sz="2300" b="1" i="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 </a:t>
            </a:r>
            <a:r>
              <a:rPr kumimoji="0" lang="en-US" sz="2300" b="1" i="0" u="none" strike="noStrike" kern="1200" cap="none" spc="0" normalizeH="0" baseline="0" noProof="0" dirty="0" err="1">
                <a:ln>
                  <a:noFill/>
                </a:ln>
                <a:solidFill>
                  <a:prstClr val="black">
                    <a:lumMod val="75000"/>
                    <a:lumOff val="25000"/>
                  </a:prstClr>
                </a:solidFill>
                <a:effectLst/>
                <a:uLnTx/>
                <a:uFillTx/>
                <a:latin typeface="+mj-lt"/>
                <a:cs typeface="Calibri" panose="020F0502020204030204" pitchFamily="34" charset="0"/>
              </a:rPr>
              <a:t>en</a:t>
            </a:r>
            <a:r>
              <a:rPr kumimoji="0" lang="en-US" sz="2300" b="1" i="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 </a:t>
            </a:r>
            <a:r>
              <a:rPr kumimoji="0" lang="en-US" sz="2300" b="1" i="0" u="none" strike="noStrike" kern="1200" cap="none" spc="0" normalizeH="0" baseline="0" noProof="0" dirty="0" err="1">
                <a:ln>
                  <a:noFill/>
                </a:ln>
                <a:solidFill>
                  <a:prstClr val="black">
                    <a:lumMod val="75000"/>
                    <a:lumOff val="25000"/>
                  </a:prstClr>
                </a:solidFill>
                <a:effectLst/>
                <a:uLnTx/>
                <a:uFillTx/>
                <a:latin typeface="+mj-lt"/>
                <a:cs typeface="Calibri" panose="020F0502020204030204" pitchFamily="34" charset="0"/>
              </a:rPr>
              <a:t>didactiques</a:t>
            </a:r>
            <a:r>
              <a:rPr kumimoji="0" lang="en-US" sz="2300" b="1" i="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 </a:t>
            </a:r>
            <a:r>
              <a:rPr kumimoji="0" lang="en-US" sz="2300" b="0" i="0" u="none" strike="noStrike" kern="1200" cap="none" spc="0" normalizeH="0" baseline="0" noProof="0" dirty="0" err="1">
                <a:ln>
                  <a:noFill/>
                </a:ln>
                <a:solidFill>
                  <a:prstClr val="black">
                    <a:lumMod val="75000"/>
                    <a:lumOff val="25000"/>
                  </a:prstClr>
                </a:solidFill>
                <a:effectLst/>
                <a:uLnTx/>
                <a:uFillTx/>
                <a:latin typeface="+mj-lt"/>
                <a:cs typeface="Calibri" panose="020F0502020204030204" pitchFamily="34" charset="0"/>
              </a:rPr>
              <a:t>reliées</a:t>
            </a:r>
            <a:r>
              <a:rPr kumimoji="0" lang="en-US" sz="2300" b="0" i="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 aux “</a:t>
            </a:r>
            <a:r>
              <a:rPr kumimoji="0" lang="en-US" sz="2300" b="1" i="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Métiers de </a:t>
            </a:r>
            <a:r>
              <a:rPr kumimoji="0" lang="en-US" sz="2300" b="1" i="0" u="none" strike="noStrike" kern="1200" cap="none" spc="0" normalizeH="0" baseline="0" noProof="0" dirty="0" err="1">
                <a:ln>
                  <a:noFill/>
                </a:ln>
                <a:solidFill>
                  <a:prstClr val="black">
                    <a:lumMod val="75000"/>
                    <a:lumOff val="25000"/>
                  </a:prstClr>
                </a:solidFill>
                <a:effectLst/>
                <a:uLnTx/>
                <a:uFillTx/>
                <a:latin typeface="+mj-lt"/>
                <a:cs typeface="Calibri" panose="020F0502020204030204" pitchFamily="34" charset="0"/>
              </a:rPr>
              <a:t>l’humain</a:t>
            </a:r>
            <a:r>
              <a:rPr kumimoji="0" lang="en-US" sz="2300" b="0" i="0" u="none" strike="noStrike" kern="1200" cap="none" spc="0" normalizeH="0" baseline="0" noProof="0" dirty="0">
                <a:ln>
                  <a:noFill/>
                </a:ln>
                <a:solidFill>
                  <a:prstClr val="black">
                    <a:lumMod val="75000"/>
                    <a:lumOff val="25000"/>
                  </a:prstClr>
                </a:solidFill>
                <a:effectLst/>
                <a:uLnTx/>
                <a:uFillTx/>
                <a:latin typeface="+mj-lt"/>
                <a:cs typeface="Calibri" panose="020F0502020204030204" pitchFamily="34" charset="0"/>
              </a:rPr>
              <a:t>” (Paragot, 2013).</a:t>
            </a: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lang="en-US" sz="2300" dirty="0">
              <a:solidFill>
                <a:prstClr val="black">
                  <a:lumMod val="75000"/>
                  <a:lumOff val="25000"/>
                </a:prstClr>
              </a:solidFill>
              <a:latin typeface="+mj-lt"/>
              <a:cs typeface="Calibri" panose="020F0502020204030204" pitchFamily="34" charset="0"/>
            </a:endParaRPr>
          </a:p>
          <a:p>
            <a:pPr algn="just" defTabSz="457200">
              <a:buClr>
                <a:srgbClr val="A53010"/>
              </a:buClr>
              <a:buFont typeface="Wingdings 3" charset="2"/>
              <a:buChar char=""/>
              <a:defRPr/>
            </a:pPr>
            <a:r>
              <a:rPr lang="fr-FR" sz="2300" dirty="0">
                <a:latin typeface="+mj-lt"/>
                <a:cs typeface="Calibri" panose="020F0502020204030204" pitchFamily="34" charset="0"/>
              </a:rPr>
              <a:t>Nous considérons les recherches en didactiques comme champ(s) scientifique(s) de référence en sciences de l’éducation et de la formation qui contribuent à penser la question des rapports aux savoirs, des différentes formes de savoirs, l’élaboration et le développement de compétences, de dispositifs adaptés, complexes pour l’Ecole (de la maternelle à l’université) et en considérant les sujets, leur singularité, les contextes particuliers d’intervention, les empêchements, les formes d’</a:t>
            </a:r>
            <a:r>
              <a:rPr lang="fr-FR" sz="2300" dirty="0" err="1">
                <a:latin typeface="+mj-lt"/>
                <a:cs typeface="Calibri" panose="020F0502020204030204" pitchFamily="34" charset="0"/>
              </a:rPr>
              <a:t>intranquilité</a:t>
            </a:r>
            <a:r>
              <a:rPr lang="fr-FR" sz="2300" dirty="0">
                <a:latin typeface="+mj-lt"/>
                <a:cs typeface="Calibri" panose="020F0502020204030204" pitchFamily="34" charset="0"/>
              </a:rPr>
              <a:t>…</a:t>
            </a: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mj-lt"/>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lang="en-US" dirty="0">
              <a:solidFill>
                <a:prstClr val="black">
                  <a:lumMod val="75000"/>
                  <a:lumOff val="25000"/>
                </a:prstClr>
              </a:solidFill>
              <a:latin typeface="Century Gothic" panose="020B0502020202020204"/>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lang="en-US" dirty="0">
              <a:solidFill>
                <a:prstClr val="black">
                  <a:lumMod val="75000"/>
                  <a:lumOff val="25000"/>
                </a:prstClr>
              </a:solidFill>
              <a:latin typeface="Century Gothic" panose="020B0502020202020204"/>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77982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8911" y="218370"/>
            <a:ext cx="10515600" cy="1325563"/>
          </a:xfrm>
        </p:spPr>
        <p:txBody>
          <a:bodyPr/>
          <a:lstStyle/>
          <a:p>
            <a:r>
              <a:rPr lang="fr-FR" dirty="0"/>
              <a:t>Intelligence collective</a:t>
            </a:r>
          </a:p>
        </p:txBody>
      </p:sp>
      <p:sp>
        <p:nvSpPr>
          <p:cNvPr id="3" name="Rectangle 2"/>
          <p:cNvSpPr/>
          <p:nvPr/>
        </p:nvSpPr>
        <p:spPr>
          <a:xfrm>
            <a:off x="203200" y="1391103"/>
            <a:ext cx="9719734" cy="923330"/>
          </a:xfrm>
          <a:prstGeom prst="rect">
            <a:avLst/>
          </a:prstGeom>
        </p:spPr>
        <p:txBody>
          <a:bodyPr wrap="square">
            <a:spAutoFit/>
          </a:bodyPr>
          <a:lstStyle/>
          <a:p>
            <a:pPr>
              <a:defRPr/>
            </a:pPr>
            <a:r>
              <a:rPr lang="fr-FR" b="1" i="1" dirty="0">
                <a:latin typeface="Century Gothic" panose="020B0502020202020204" pitchFamily="34" charset="0"/>
              </a:rPr>
              <a:t>L’intelligence collective </a:t>
            </a:r>
            <a:r>
              <a:rPr lang="fr-FR" dirty="0">
                <a:latin typeface="Century Gothic" panose="020B0502020202020204" pitchFamily="34" charset="0"/>
              </a:rPr>
              <a:t>peut être interprétée comme un prolongement des démarches collaboratives, coopératives, </a:t>
            </a:r>
            <a:r>
              <a:rPr lang="fr-FR" dirty="0" err="1">
                <a:latin typeface="Century Gothic" panose="020B0502020202020204" pitchFamily="34" charset="0"/>
              </a:rPr>
              <a:t>co</a:t>
            </a:r>
            <a:r>
              <a:rPr lang="fr-FR" dirty="0">
                <a:latin typeface="Century Gothic" panose="020B0502020202020204" pitchFamily="34" charset="0"/>
              </a:rPr>
              <a:t>-constructives dans un vocabulaire actualisé.</a:t>
            </a:r>
          </a:p>
        </p:txBody>
      </p:sp>
      <p:sp>
        <p:nvSpPr>
          <p:cNvPr id="4" name="Rectangle 3"/>
          <p:cNvSpPr/>
          <p:nvPr/>
        </p:nvSpPr>
        <p:spPr>
          <a:xfrm>
            <a:off x="203200" y="2418048"/>
            <a:ext cx="9177867" cy="5926815"/>
          </a:xfrm>
          <a:prstGeom prst="rect">
            <a:avLst/>
          </a:prstGeom>
        </p:spPr>
        <p:txBody>
          <a:bodyPr wrap="square">
            <a:spAutoFit/>
          </a:bodyPr>
          <a:lstStyle/>
          <a:p>
            <a:pPr algn="just">
              <a:spcAft>
                <a:spcPts val="0"/>
              </a:spcAft>
            </a:pPr>
            <a:r>
              <a:rPr lang="fr-FR" b="1" i="1" dirty="0">
                <a:latin typeface="Century Gothic" panose="020B0502020202020204" pitchFamily="34" charset="0"/>
                <a:ea typeface="Calibri" panose="020F0502020204030204" pitchFamily="34" charset="0"/>
                <a:cs typeface="Times New Roman" panose="02020603050405020304" pitchFamily="18" charset="0"/>
              </a:rPr>
              <a:t>L’intelligence collective et une forme d’interdisciplinarité scientifique</a:t>
            </a:r>
          </a:p>
          <a:p>
            <a:pPr algn="just"/>
            <a:endParaRPr lang="fr-FR" dirty="0">
              <a:latin typeface="Century Gothic" panose="020B0502020202020204" pitchFamily="34" charset="0"/>
            </a:endParaRPr>
          </a:p>
          <a:p>
            <a:pPr algn="just"/>
            <a:r>
              <a:rPr lang="fr-FR" i="1" dirty="0">
                <a:latin typeface="Century Gothic" panose="020B0502020202020204" pitchFamily="34" charset="0"/>
              </a:rPr>
              <a:t>L'intelligence collective se manifeste sous différentes formes </a:t>
            </a:r>
            <a:r>
              <a:rPr lang="fr-FR" dirty="0">
                <a:latin typeface="Century Gothic" panose="020B0502020202020204" pitchFamily="34" charset="0"/>
              </a:rPr>
              <a:t>(Arnaud et Caruso </a:t>
            </a:r>
            <a:r>
              <a:rPr lang="fr-FR" dirty="0" err="1">
                <a:latin typeface="Century Gothic" panose="020B0502020202020204" pitchFamily="34" charset="0"/>
              </a:rPr>
              <a:t>Cahn</a:t>
            </a:r>
            <a:r>
              <a:rPr lang="fr-FR" dirty="0">
                <a:latin typeface="Century Gothic" panose="020B0502020202020204" pitchFamily="34" charset="0"/>
              </a:rPr>
              <a:t>, 2019, p.15) : « </a:t>
            </a:r>
            <a:r>
              <a:rPr lang="fr-FR" i="1" dirty="0">
                <a:latin typeface="Century Gothic" panose="020B0502020202020204" pitchFamily="34" charset="0"/>
              </a:rPr>
              <a:t>une forme d’intelligence coopérative, c'est-à-dire une organisation collective du travail dans laquelle les buts sont communs mais les tâches sont réparties et d'autre part, une forme d’intelligence </a:t>
            </a:r>
            <a:r>
              <a:rPr lang="fr-FR" i="1" dirty="0" err="1">
                <a:latin typeface="Century Gothic" panose="020B0502020202020204" pitchFamily="34" charset="0"/>
              </a:rPr>
              <a:t>co-élaborative</a:t>
            </a:r>
            <a:r>
              <a:rPr lang="fr-FR" i="1" dirty="0">
                <a:latin typeface="Century Gothic" panose="020B0502020202020204" pitchFamily="34" charset="0"/>
              </a:rPr>
              <a:t> caractérisée comme le fruit d'une innovation menée collectivement et qui conduit également à l'émergence de l'intelligence collective.</a:t>
            </a:r>
            <a:r>
              <a:rPr lang="fr-FR" dirty="0">
                <a:latin typeface="Century Gothic" panose="020B0502020202020204" pitchFamily="34" charset="0"/>
              </a:rPr>
              <a:t> ». </a:t>
            </a:r>
          </a:p>
          <a:p>
            <a:pPr algn="just"/>
            <a:endParaRPr lang="fr-FR" dirty="0">
              <a:latin typeface="Century Gothic" panose="020B0502020202020204" pitchFamily="34" charset="0"/>
            </a:endParaRPr>
          </a:p>
          <a:p>
            <a:pPr algn="just"/>
            <a:r>
              <a:rPr lang="fr-FR" dirty="0">
                <a:latin typeface="Century Gothic" panose="020B0502020202020204" pitchFamily="34" charset="0"/>
              </a:rPr>
              <a:t>Dans le(s) collectif(s), </a:t>
            </a:r>
            <a:r>
              <a:rPr lang="fr-FR" dirty="0">
                <a:solidFill>
                  <a:srgbClr val="C00000"/>
                </a:solidFill>
                <a:latin typeface="Century Gothic" panose="020B0502020202020204" pitchFamily="34" charset="0"/>
              </a:rPr>
              <a:t>les humains travaillent ensemble </a:t>
            </a:r>
            <a:r>
              <a:rPr lang="fr-FR" dirty="0">
                <a:latin typeface="Century Gothic" panose="020B0502020202020204" pitchFamily="34" charset="0"/>
              </a:rPr>
              <a:t>pour faire germer des idées créatives en coopérant, en croisant des domaines, dans la prise en compte des expertises, des compétences de chacun(e), en problématisant, en conceptualisant les problèmes rencontrés dans la confrontation d’idées, dans la mise en tension d’idée.</a:t>
            </a:r>
          </a:p>
          <a:p>
            <a:r>
              <a:rPr lang="fr-FR" dirty="0">
                <a:latin typeface="Century Gothic" panose="020B0502020202020204" pitchFamily="34" charset="0"/>
              </a:rPr>
              <a:t> </a:t>
            </a:r>
          </a:p>
          <a:p>
            <a:pPr algn="just">
              <a:lnSpc>
                <a:spcPct val="107000"/>
              </a:lnSpc>
            </a:pPr>
            <a:r>
              <a:rPr lang="fr-FR" dirty="0"/>
              <a:t> </a:t>
            </a:r>
          </a:p>
          <a:p>
            <a:pPr algn="just">
              <a:lnSpc>
                <a:spcPct val="107000"/>
              </a:lnSpc>
            </a:pPr>
            <a:endParaRPr lang="fr-FR" dirty="0"/>
          </a:p>
          <a:p>
            <a:pPr algn="just">
              <a:lnSpc>
                <a:spcPct val="107000"/>
              </a:lnSpc>
            </a:pPr>
            <a:endParaRPr lang="fr-FR" dirty="0"/>
          </a:p>
          <a:p>
            <a:pPr algn="just">
              <a:lnSpc>
                <a:spcPct val="107000"/>
              </a:lnSpc>
              <a:spcAft>
                <a:spcPts val="0"/>
              </a:spcAft>
            </a:pPr>
            <a:endParaRPr lang="fr-FR" sz="16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fr-FR" sz="1600" i="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439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3710" y="0"/>
            <a:ext cx="8911687" cy="1280890"/>
          </a:xfrm>
        </p:spPr>
        <p:txBody>
          <a:bodyPr>
            <a:normAutofit fontScale="90000"/>
          </a:bodyPr>
          <a:lstStyle/>
          <a:p>
            <a:r>
              <a:rPr lang="fr-FR" sz="3200" b="1" dirty="0"/>
              <a:t>Exemple de  question vive : Le lien Ecole – Société et le concept de pratique sociale de référence (Refaire culture commune)</a:t>
            </a:r>
          </a:p>
        </p:txBody>
      </p:sp>
      <p:sp>
        <p:nvSpPr>
          <p:cNvPr id="4" name="Rectangle 3"/>
          <p:cNvSpPr/>
          <p:nvPr/>
        </p:nvSpPr>
        <p:spPr>
          <a:xfrm>
            <a:off x="993420" y="1541083"/>
            <a:ext cx="9640714" cy="4801314"/>
          </a:xfrm>
          <a:prstGeom prst="rect">
            <a:avLst/>
          </a:prstGeom>
        </p:spPr>
        <p:txBody>
          <a:bodyPr wrap="square">
            <a:spAutoFit/>
          </a:bodyPr>
          <a:lstStyle/>
          <a:p>
            <a:pPr algn="just"/>
            <a:r>
              <a:rPr lang="fr-FR"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Selon </a:t>
            </a:r>
            <a:r>
              <a:rPr lang="fr-FR" dirty="0" err="1">
                <a:solidFill>
                  <a:srgbClr val="000000"/>
                </a:solidFill>
                <a:latin typeface="Century Gothic" panose="020B0502020202020204" pitchFamily="34" charset="0"/>
                <a:ea typeface="Times New Roman" panose="02020603050405020304" pitchFamily="18" charset="0"/>
                <a:cs typeface="Calibri" panose="020F0502020204030204" pitchFamily="34" charset="0"/>
              </a:rPr>
              <a:t>Martinand</a:t>
            </a:r>
            <a:r>
              <a:rPr lang="fr-FR"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 (1989) les savoirs enseignés ne sont pas strictement issus d’une source savante. La transposition didactique et « les pratiques sociales de référence » renvoient ainsi à des instruments d’analyses des savoirs scolaires, l’un par rapport à des champs scientifiques, l’autre par rapport à des champs de pratiques sociales…</a:t>
            </a:r>
          </a:p>
          <a:p>
            <a:pPr algn="just"/>
            <a:endParaRPr lang="fr-FR" dirty="0">
              <a:solidFill>
                <a:srgbClr val="000000"/>
              </a:solidFill>
              <a:latin typeface="Century Gothic" panose="020B0502020202020204" pitchFamily="34" charset="0"/>
              <a:cs typeface="Calibri" panose="020F0502020204030204" pitchFamily="34" charset="0"/>
            </a:endParaRPr>
          </a:p>
          <a:p>
            <a:pPr algn="just"/>
            <a:r>
              <a:rPr lang="fr-FR" dirty="0">
                <a:solidFill>
                  <a:srgbClr val="C00000"/>
                </a:solidFill>
                <a:latin typeface="Century Gothic" panose="020B0502020202020204" pitchFamily="34" charset="0"/>
                <a:cs typeface="Calibri" panose="020F0502020204030204" pitchFamily="34" charset="0"/>
              </a:rPr>
              <a:t>Oubli que c’est à partir des pratiques qu’ il s’agit d’opérer une reconstruction qui en fait des objets différents de ceux dont ils sont issus. C’est cette reconstruction, expliquait Le Bas (1995) (didacticien de l’EPS), qui permet de parler de « culture scolaire » distincte d’une « culture sociale ».</a:t>
            </a:r>
          </a:p>
          <a:p>
            <a:pPr algn="just"/>
            <a:endParaRPr lang="fr-FR" dirty="0">
              <a:latin typeface="Century Gothic" panose="020B0502020202020204" pitchFamily="34" charset="0"/>
              <a:cs typeface="Calibri" panose="020F0502020204030204" pitchFamily="34" charset="0"/>
            </a:endParaRPr>
          </a:p>
          <a:p>
            <a:pPr algn="just"/>
            <a:r>
              <a:rPr lang="fr-FR" dirty="0">
                <a:latin typeface="Century Gothic" panose="020B0502020202020204" pitchFamily="34" charset="0"/>
                <a:cs typeface="Calibri" panose="020F0502020204030204" pitchFamily="34" charset="0"/>
              </a:rPr>
              <a:t> C’est la nécessité de passer de pratiques sociales de référence à la définition de pratiques scolaires qui soient en cohérence avec les publics auxquels on s’adresse.</a:t>
            </a:r>
          </a:p>
          <a:p>
            <a:pPr algn="just"/>
            <a:r>
              <a:rPr lang="fr-FR" dirty="0"/>
              <a:t> </a:t>
            </a:r>
          </a:p>
          <a:p>
            <a:endParaRPr lang="fr-FR" dirty="0">
              <a:solidFill>
                <a:srgbClr val="000000"/>
              </a:solidFill>
              <a:latin typeface="Calibri" panose="020F0502020204030204" pitchFamily="34" charset="0"/>
            </a:endParaRPr>
          </a:p>
          <a:p>
            <a:endParaRPr lang="fr-FR" dirty="0">
              <a:solidFill>
                <a:srgbClr val="000000"/>
              </a:solidFill>
              <a:latin typeface="Calibri" panose="020F0502020204030204" pitchFamily="34" charset="0"/>
            </a:endParaRPr>
          </a:p>
          <a:p>
            <a:endParaRPr lang="fr-FR" dirty="0">
              <a:solidFill>
                <a:srgbClr val="000000"/>
              </a:solidFill>
              <a:latin typeface="Calibri" panose="020F0502020204030204" pitchFamily="34" charset="0"/>
            </a:endParaRPr>
          </a:p>
          <a:p>
            <a:endParaRPr lang="fr-FR" dirty="0"/>
          </a:p>
        </p:txBody>
      </p:sp>
    </p:spTree>
    <p:extLst>
      <p:ext uri="{BB962C8B-B14F-4D97-AF65-F5344CB8AC3E}">
        <p14:creationId xmlns:p14="http://schemas.microsoft.com/office/powerpoint/2010/main" val="55592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76924" y="251577"/>
            <a:ext cx="8911687" cy="1280890"/>
          </a:xfrm>
        </p:spPr>
        <p:txBody>
          <a:bodyPr>
            <a:normAutofit fontScale="90000"/>
          </a:bodyPr>
          <a:lstStyle/>
          <a:p>
            <a:r>
              <a:rPr lang="fr-FR" sz="3200" b="1" dirty="0"/>
              <a:t>Exemple de  question vive : Le lien Ecole – Société et le concept de pratique sociale de référence (Refaire culture commune)</a:t>
            </a:r>
          </a:p>
        </p:txBody>
      </p:sp>
      <p:sp>
        <p:nvSpPr>
          <p:cNvPr id="3" name="Rectangle 2"/>
          <p:cNvSpPr/>
          <p:nvPr/>
        </p:nvSpPr>
        <p:spPr>
          <a:xfrm>
            <a:off x="1027288" y="1938867"/>
            <a:ext cx="8929513" cy="3352328"/>
          </a:xfrm>
          <a:prstGeom prst="rect">
            <a:avLst/>
          </a:prstGeom>
        </p:spPr>
        <p:txBody>
          <a:bodyPr wrap="square">
            <a:spAutoFit/>
          </a:bodyPr>
          <a:lstStyle/>
          <a:p>
            <a:pPr indent="449580" algn="just">
              <a:lnSpc>
                <a:spcPct val="107000"/>
              </a:lnSpc>
              <a:spcAft>
                <a:spcPts val="0"/>
              </a:spcAft>
            </a:pPr>
            <a:r>
              <a:rPr lang="fr-FR"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Or actuellement, </a:t>
            </a:r>
            <a:r>
              <a:rPr lang="fr-FR" dirty="0">
                <a:solidFill>
                  <a:srgbClr val="C00000"/>
                </a:solidFill>
                <a:latin typeface="Century Gothic" panose="020B0502020202020204" pitchFamily="34" charset="0"/>
                <a:ea typeface="Times New Roman" panose="02020603050405020304" pitchFamily="18" charset="0"/>
                <a:cs typeface="Times New Roman" panose="02020603050405020304" pitchFamily="18" charset="0"/>
              </a:rPr>
              <a:t>avec des dispositifs non </a:t>
            </a:r>
            <a:r>
              <a:rPr lang="fr-FR" dirty="0" err="1">
                <a:solidFill>
                  <a:srgbClr val="C00000"/>
                </a:solidFill>
                <a:latin typeface="Century Gothic" panose="020B0502020202020204" pitchFamily="34" charset="0"/>
                <a:ea typeface="Times New Roman" panose="02020603050405020304" pitchFamily="18" charset="0"/>
                <a:cs typeface="Times New Roman" panose="02020603050405020304" pitchFamily="18" charset="0"/>
              </a:rPr>
              <a:t>didactisés</a:t>
            </a:r>
            <a:r>
              <a:rPr lang="fr-FR" dirty="0">
                <a:solidFill>
                  <a:srgbClr val="C00000"/>
                </a:solidFill>
                <a:latin typeface="Century Gothic" panose="020B0502020202020204" pitchFamily="34" charset="0"/>
                <a:ea typeface="Times New Roman" panose="02020603050405020304" pitchFamily="18" charset="0"/>
                <a:cs typeface="Times New Roman" panose="02020603050405020304" pitchFamily="18" charset="0"/>
              </a:rPr>
              <a:t>, on prend le risque de la perte de cette exigence, de penser ce qui, à un moment donné, peut faire référence</a:t>
            </a:r>
            <a:r>
              <a:rPr lang="fr-FR"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pour former et apprendre et plutôt de reconstruire ce qui peut faire sens pour l’apprenant quel qu’il soit et quel que soit le contexte. </a:t>
            </a:r>
          </a:p>
          <a:p>
            <a:pPr indent="449580" algn="just">
              <a:lnSpc>
                <a:spcPct val="107000"/>
              </a:lnSpc>
              <a:spcAft>
                <a:spcPts val="0"/>
              </a:spcAft>
            </a:pPr>
            <a:endParaRPr lang="fr-FR"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indent="449580" algn="just">
              <a:lnSpc>
                <a:spcPct val="107000"/>
              </a:lnSpc>
              <a:spcAft>
                <a:spcPts val="0"/>
              </a:spcAft>
            </a:pPr>
            <a:r>
              <a:rPr lang="fr-FR"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Les questions sociétales, vives et sociales arrivent dans l’Ecole, la classe, les espaces de formation physiques et numériques de formation sans que ce travail ait été réalisé (pour des raisons diverses : affaiblissement de l’image de l’Ecole, perte de compétence sur les connaissances et les savoirs de l’Education-Formation, ingérence de certaines communautés, réseaux sociaux etc.). </a:t>
            </a:r>
          </a:p>
        </p:txBody>
      </p:sp>
      <p:sp>
        <p:nvSpPr>
          <p:cNvPr id="4" name="ZoneTexte 3"/>
          <p:cNvSpPr txBox="1"/>
          <p:nvPr/>
        </p:nvSpPr>
        <p:spPr>
          <a:xfrm>
            <a:off x="4312356" y="5486400"/>
            <a:ext cx="5012266" cy="646331"/>
          </a:xfrm>
          <a:prstGeom prst="rect">
            <a:avLst/>
          </a:prstGeom>
          <a:noFill/>
        </p:spPr>
        <p:txBody>
          <a:bodyPr wrap="square" rtlCol="0">
            <a:spAutoFit/>
          </a:bodyPr>
          <a:lstStyle/>
          <a:p>
            <a:r>
              <a:rPr lang="fr-FR" dirty="0"/>
              <a:t>Intérêt du processus de </a:t>
            </a:r>
            <a:r>
              <a:rPr lang="fr-FR" dirty="0" err="1"/>
              <a:t>didactisation</a:t>
            </a:r>
            <a:endParaRPr lang="fr-FR" dirty="0"/>
          </a:p>
          <a:p>
            <a:r>
              <a:rPr lang="fr-FR" dirty="0"/>
              <a:t>Distinct de </a:t>
            </a:r>
            <a:r>
              <a:rPr lang="fr-FR" dirty="0" err="1"/>
              <a:t>disciplinarisation</a:t>
            </a:r>
            <a:endParaRPr lang="fr-FR" dirty="0"/>
          </a:p>
        </p:txBody>
      </p:sp>
    </p:spTree>
    <p:extLst>
      <p:ext uri="{BB962C8B-B14F-4D97-AF65-F5344CB8AC3E}">
        <p14:creationId xmlns:p14="http://schemas.microsoft.com/office/powerpoint/2010/main" val="3028018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38A6220-F731-454A-AB95-AE602A8D9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578" y="1442431"/>
            <a:ext cx="7963585" cy="5309056"/>
          </a:xfrm>
          <a:prstGeom prst="rect">
            <a:avLst/>
          </a:prstGeom>
        </p:spPr>
      </p:pic>
      <p:sp>
        <p:nvSpPr>
          <p:cNvPr id="3" name="Titre 1"/>
          <p:cNvSpPr txBox="1">
            <a:spLocks/>
          </p:cNvSpPr>
          <p:nvPr/>
        </p:nvSpPr>
        <p:spPr>
          <a:xfrm>
            <a:off x="387248" y="476487"/>
            <a:ext cx="10043685" cy="12808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3200" b="1" dirty="0">
                <a:latin typeface="Century Gothic" panose="020B0502020202020204" pitchFamily="34" charset="0"/>
              </a:rPr>
              <a:t>Un modèle émergent qui s’est stabilisé et qui s’étaye au-delà d’une conception descendante</a:t>
            </a:r>
            <a:endParaRPr lang="fr-FR" sz="3200" dirty="0">
              <a:latin typeface="Century Gothic" panose="020B0502020202020204" pitchFamily="34" charset="0"/>
            </a:endParaRPr>
          </a:p>
        </p:txBody>
      </p:sp>
      <p:sp>
        <p:nvSpPr>
          <p:cNvPr id="2" name="ZoneTexte 1"/>
          <p:cNvSpPr txBox="1"/>
          <p:nvPr/>
        </p:nvSpPr>
        <p:spPr>
          <a:xfrm>
            <a:off x="8494163" y="6488668"/>
            <a:ext cx="2765778" cy="369332"/>
          </a:xfrm>
          <a:prstGeom prst="rect">
            <a:avLst/>
          </a:prstGeom>
          <a:noFill/>
        </p:spPr>
        <p:txBody>
          <a:bodyPr wrap="square" rtlCol="0">
            <a:spAutoFit/>
          </a:bodyPr>
          <a:lstStyle/>
          <a:p>
            <a:r>
              <a:rPr lang="fr-FR" dirty="0"/>
              <a:t>Frisch, 2016</a:t>
            </a:r>
          </a:p>
        </p:txBody>
      </p:sp>
    </p:spTree>
    <p:extLst>
      <p:ext uri="{BB962C8B-B14F-4D97-AF65-F5344CB8AC3E}">
        <p14:creationId xmlns:p14="http://schemas.microsoft.com/office/powerpoint/2010/main" val="362470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5946" y="149976"/>
            <a:ext cx="8911687" cy="1280890"/>
          </a:xfrm>
        </p:spPr>
        <p:txBody>
          <a:bodyPr/>
          <a:lstStyle/>
          <a:p>
            <a:r>
              <a:rPr lang="fr-FR" b="1" dirty="0"/>
              <a:t>Constats problématiques</a:t>
            </a:r>
          </a:p>
        </p:txBody>
      </p:sp>
      <p:sp>
        <p:nvSpPr>
          <p:cNvPr id="3" name="Rectangle 2"/>
          <p:cNvSpPr/>
          <p:nvPr/>
        </p:nvSpPr>
        <p:spPr>
          <a:xfrm>
            <a:off x="997923" y="790421"/>
            <a:ext cx="9274968" cy="5723233"/>
          </a:xfrm>
          <a:prstGeom prst="rect">
            <a:avLst/>
          </a:prstGeom>
        </p:spPr>
        <p:txBody>
          <a:bodyPr wrap="square">
            <a:spAutoFit/>
          </a:bodyPr>
          <a:lstStyle/>
          <a:p>
            <a:pPr lvl="0" indent="449580" algn="just">
              <a:lnSpc>
                <a:spcPct val="107000"/>
              </a:lnSpc>
              <a:defRPr/>
            </a:pPr>
            <a:r>
              <a:rPr lang="fr-FR" dirty="0">
                <a:solidFill>
                  <a:prstClr val="black"/>
                </a:solidFill>
              </a:rPr>
              <a:t>Nous sommes confrontés de plus en plus à une forme  : </a:t>
            </a:r>
          </a:p>
          <a:p>
            <a:pPr lvl="0" indent="449580" algn="just">
              <a:lnSpc>
                <a:spcPct val="107000"/>
              </a:lnSpc>
              <a:defRPr/>
            </a:pPr>
            <a:endParaRPr lang="fr-FR" dirty="0">
              <a:solidFill>
                <a:prstClr val="black"/>
              </a:solidFill>
            </a:endParaRPr>
          </a:p>
          <a:p>
            <a:pPr lvl="0" algn="just">
              <a:lnSpc>
                <a:spcPct val="107000"/>
              </a:lnSpc>
              <a:defRPr/>
            </a:pPr>
            <a:r>
              <a:rPr lang="fr-FR" dirty="0">
                <a:solidFill>
                  <a:prstClr val="black"/>
                </a:solidFill>
              </a:rPr>
              <a:t>. De déshumanisation par les réseaux sociaux, les plateformes, les formats de données variées qui nécessiteraient de l’accompagnement et des temps de réflexion sur l’organisation du travail ; </a:t>
            </a:r>
          </a:p>
          <a:p>
            <a:pPr lvl="0" algn="just">
              <a:lnSpc>
                <a:spcPct val="107000"/>
              </a:lnSpc>
              <a:defRPr/>
            </a:pPr>
            <a:endParaRPr lang="fr-FR" dirty="0">
              <a:solidFill>
                <a:prstClr val="black"/>
              </a:solidFill>
            </a:endParaRPr>
          </a:p>
          <a:p>
            <a:pPr lvl="0" algn="just">
              <a:lnSpc>
                <a:spcPct val="107000"/>
              </a:lnSpc>
              <a:defRPr/>
            </a:pPr>
            <a:r>
              <a:rPr lang="fr-FR" dirty="0">
                <a:solidFill>
                  <a:prstClr val="black"/>
                </a:solidFill>
              </a:rPr>
              <a:t>. De normalisation avec l’illusion des « bonnes pratiques » ; </a:t>
            </a:r>
          </a:p>
          <a:p>
            <a:pPr lvl="0" algn="just">
              <a:lnSpc>
                <a:spcPct val="107000"/>
              </a:lnSpc>
              <a:defRPr/>
            </a:pPr>
            <a:endParaRPr lang="fr-FR" dirty="0">
              <a:solidFill>
                <a:prstClr val="black"/>
              </a:solidFill>
            </a:endParaRPr>
          </a:p>
          <a:p>
            <a:pPr lvl="0" algn="just">
              <a:lnSpc>
                <a:spcPct val="107000"/>
              </a:lnSpc>
              <a:defRPr/>
            </a:pPr>
            <a:r>
              <a:rPr lang="fr-FR" dirty="0">
                <a:solidFill>
                  <a:prstClr val="black"/>
                </a:solidFill>
              </a:rPr>
              <a:t>. De </a:t>
            </a:r>
            <a:r>
              <a:rPr lang="fr-FR" dirty="0" err="1">
                <a:solidFill>
                  <a:prstClr val="black"/>
                </a:solidFill>
              </a:rPr>
              <a:t>standartisation</a:t>
            </a:r>
            <a:r>
              <a:rPr lang="fr-FR" dirty="0">
                <a:solidFill>
                  <a:prstClr val="black"/>
                </a:solidFill>
              </a:rPr>
              <a:t> avec une vision simplificatrice de la notion de compétence (on procède souvent par listing et non par diagnostic intégré) ; </a:t>
            </a:r>
          </a:p>
          <a:p>
            <a:pPr lvl="0" algn="just">
              <a:lnSpc>
                <a:spcPct val="107000"/>
              </a:lnSpc>
              <a:defRPr/>
            </a:pPr>
            <a:endParaRPr lang="fr-FR" dirty="0">
              <a:solidFill>
                <a:prstClr val="black"/>
              </a:solidFill>
            </a:endParaRPr>
          </a:p>
          <a:p>
            <a:pPr lvl="0" algn="just">
              <a:lnSpc>
                <a:spcPct val="107000"/>
              </a:lnSpc>
              <a:defRPr/>
            </a:pPr>
            <a:r>
              <a:rPr lang="fr-FR" dirty="0">
                <a:solidFill>
                  <a:prstClr val="black"/>
                </a:solidFill>
              </a:rPr>
              <a:t>. D’amalgame fait entre Information- Savoir et Connaissance ; </a:t>
            </a:r>
          </a:p>
          <a:p>
            <a:pPr lvl="0" algn="just">
              <a:lnSpc>
                <a:spcPct val="107000"/>
              </a:lnSpc>
              <a:defRPr/>
            </a:pPr>
            <a:endParaRPr lang="fr-FR" dirty="0">
              <a:solidFill>
                <a:prstClr val="black"/>
              </a:solidFill>
            </a:endParaRPr>
          </a:p>
          <a:p>
            <a:pPr lvl="0" algn="just">
              <a:lnSpc>
                <a:spcPct val="107000"/>
              </a:lnSpc>
              <a:defRPr/>
            </a:pPr>
            <a:r>
              <a:rPr lang="fr-FR" dirty="0">
                <a:solidFill>
                  <a:prstClr val="black"/>
                </a:solidFill>
              </a:rPr>
              <a:t>. De lecture réductrice du/des rapport(s) au(x) savoir(s), et des savoirs ; </a:t>
            </a:r>
          </a:p>
          <a:p>
            <a:pPr lvl="0" algn="just">
              <a:lnSpc>
                <a:spcPct val="107000"/>
              </a:lnSpc>
              <a:defRPr/>
            </a:pPr>
            <a:endParaRPr lang="fr-FR" dirty="0">
              <a:solidFill>
                <a:prstClr val="black"/>
              </a:solidFill>
            </a:endParaRPr>
          </a:p>
          <a:p>
            <a:pPr lvl="0" algn="just">
              <a:lnSpc>
                <a:spcPct val="107000"/>
              </a:lnSpc>
              <a:defRPr/>
            </a:pPr>
            <a:r>
              <a:rPr lang="fr-FR" dirty="0">
                <a:solidFill>
                  <a:prstClr val="black"/>
                </a:solidFill>
              </a:rPr>
              <a:t>. De résistances fortes à travailler des formes d’interdisciplinarité, de complexité, de constructions de savoirs…</a:t>
            </a:r>
          </a:p>
          <a:p>
            <a:pPr lvl="0" indent="449580" algn="just">
              <a:lnSpc>
                <a:spcPct val="107000"/>
              </a:lnSpc>
              <a:defRPr/>
            </a:pPr>
            <a:endParaRPr lang="fr-FR" dirty="0">
              <a:solidFill>
                <a:prstClr val="black"/>
              </a:solidFill>
              <a:ea typeface="Calibri" panose="020F0502020204030204" pitchFamily="34" charset="0"/>
              <a:cs typeface="Calibri" panose="020F0502020204030204" pitchFamily="34" charset="0"/>
            </a:endParaRPr>
          </a:p>
          <a:p>
            <a:pPr lvl="0" indent="449580" algn="just">
              <a:lnSpc>
                <a:spcPct val="107000"/>
              </a:lnSpc>
              <a:defRPr/>
            </a:pPr>
            <a:r>
              <a:rPr lang="fr-FR" b="1" i="1" dirty="0">
                <a:solidFill>
                  <a:prstClr val="black"/>
                </a:solidFill>
                <a:ea typeface="Calibri" panose="020F0502020204030204" pitchFamily="34" charset="0"/>
                <a:cs typeface="Calibri" panose="020F0502020204030204" pitchFamily="34" charset="0"/>
              </a:rPr>
              <a:t>Accentuation dans le contexte de la </a:t>
            </a:r>
            <a:r>
              <a:rPr lang="fr-FR" b="1" i="1" dirty="0" err="1">
                <a:solidFill>
                  <a:prstClr val="black"/>
                </a:solidFill>
                <a:ea typeface="Calibri" panose="020F0502020204030204" pitchFamily="34" charset="0"/>
                <a:cs typeface="Calibri" panose="020F0502020204030204" pitchFamily="34" charset="0"/>
              </a:rPr>
              <a:t>Covid</a:t>
            </a:r>
            <a:r>
              <a:rPr lang="fr-FR" b="1" i="1" dirty="0">
                <a:solidFill>
                  <a:prstClr val="black"/>
                </a:solidFill>
                <a:ea typeface="Calibri" panose="020F0502020204030204" pitchFamily="34" charset="0"/>
                <a:cs typeface="Calibri" panose="020F0502020204030204" pitchFamily="34" charset="0"/>
              </a:rPr>
              <a:t>.</a:t>
            </a:r>
            <a:endParaRPr lang="fr-FR" b="1" i="1"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729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0EF911-622B-4B4E-9694-904A8DCDD40E}" type="slidenum">
              <a:rPr lang="fr-FR" altLang="fr-FR" sz="1400"/>
              <a:pPr>
                <a:spcBef>
                  <a:spcPct val="0"/>
                </a:spcBef>
                <a:buFontTx/>
                <a:buNone/>
              </a:pPr>
              <a:t>30</a:t>
            </a:fld>
            <a:endParaRPr lang="fr-FR" altLang="fr-FR" sz="1400"/>
          </a:p>
        </p:txBody>
      </p:sp>
      <p:sp>
        <p:nvSpPr>
          <p:cNvPr id="67587" name="Rectangle 2"/>
          <p:cNvSpPr>
            <a:spLocks noGrp="1" noChangeArrowheads="1"/>
          </p:cNvSpPr>
          <p:nvPr>
            <p:ph type="title"/>
          </p:nvPr>
        </p:nvSpPr>
        <p:spPr>
          <a:xfrm>
            <a:off x="390001" y="721987"/>
            <a:ext cx="7896043" cy="640445"/>
          </a:xfrm>
        </p:spPr>
        <p:txBody>
          <a:bodyPr>
            <a:noAutofit/>
          </a:bodyPr>
          <a:lstStyle/>
          <a:p>
            <a:r>
              <a:rPr lang="fr-FR" altLang="fr-FR" sz="3200" b="1" dirty="0">
                <a:latin typeface="Century Gothic" panose="020B0502020202020204" pitchFamily="34" charset="0"/>
              </a:rPr>
              <a:t>Le concept de « contre-transposition »</a:t>
            </a:r>
          </a:p>
        </p:txBody>
      </p:sp>
      <p:sp>
        <p:nvSpPr>
          <p:cNvPr id="67588" name="Rectangle 3"/>
          <p:cNvSpPr>
            <a:spLocks noGrp="1" noChangeArrowheads="1"/>
          </p:cNvSpPr>
          <p:nvPr>
            <p:ph type="body" idx="1"/>
          </p:nvPr>
        </p:nvSpPr>
        <p:spPr>
          <a:xfrm>
            <a:off x="390001" y="1878203"/>
            <a:ext cx="8978979" cy="3777622"/>
          </a:xfrm>
        </p:spPr>
        <p:txBody>
          <a:bodyPr>
            <a:normAutofit/>
          </a:bodyPr>
          <a:lstStyle/>
          <a:p>
            <a:pPr marL="0" indent="0" algn="just">
              <a:spcBef>
                <a:spcPts val="0"/>
              </a:spcBef>
              <a:buNone/>
            </a:pPr>
            <a:r>
              <a:rPr lang="fr-FR" altLang="fr-FR" sz="2800" i="1" dirty="0"/>
              <a:t>	</a:t>
            </a:r>
            <a:r>
              <a:rPr lang="fr-FR" dirty="0">
                <a:latin typeface="Century Gothic" panose="020B0502020202020204" pitchFamily="34" charset="0"/>
              </a:rPr>
              <a:t>« </a:t>
            </a:r>
            <a:r>
              <a:rPr lang="fr-FR" b="1" dirty="0">
                <a:latin typeface="Century Gothic" panose="020B0502020202020204" pitchFamily="34" charset="0"/>
              </a:rPr>
              <a:t>La contre-transposition</a:t>
            </a:r>
            <a:r>
              <a:rPr lang="fr-FR" dirty="0">
                <a:latin typeface="Century Gothic" panose="020B0502020202020204" pitchFamily="34" charset="0"/>
              </a:rPr>
              <a:t> » consiste à considérer la réalité de ce qui se produit effectivement, au niveau du Faire, du Dire des acteurs, et, par l’analyse des apprentissages de l’activité, elle consiste aussi à dégager, construire des éléments de savoir, des formes de conceptualisation qui proviennent de la complexité inhérente à la pratique, à l’activité professionnelle, au sein d’une organisation. ».</a:t>
            </a:r>
          </a:p>
          <a:p>
            <a:pPr eaLnBrk="1" hangingPunct="1">
              <a:buFontTx/>
              <a:buNone/>
            </a:pPr>
            <a:endParaRPr lang="fr-FR" altLang="fr-FR" sz="1600" dirty="0"/>
          </a:p>
        </p:txBody>
      </p:sp>
      <p:sp>
        <p:nvSpPr>
          <p:cNvPr id="5" name="ZoneTexte 4"/>
          <p:cNvSpPr txBox="1"/>
          <p:nvPr/>
        </p:nvSpPr>
        <p:spPr>
          <a:xfrm>
            <a:off x="654755" y="6352143"/>
            <a:ext cx="2765778" cy="369332"/>
          </a:xfrm>
          <a:prstGeom prst="rect">
            <a:avLst/>
          </a:prstGeom>
          <a:noFill/>
        </p:spPr>
        <p:txBody>
          <a:bodyPr wrap="square" rtlCol="0">
            <a:spAutoFit/>
          </a:bodyPr>
          <a:lstStyle/>
          <a:p>
            <a:r>
              <a:rPr lang="fr-FR" dirty="0"/>
              <a:t>Frisch, 2016</a:t>
            </a:r>
          </a:p>
        </p:txBody>
      </p:sp>
    </p:spTree>
    <p:extLst>
      <p:ext uri="{BB962C8B-B14F-4D97-AF65-F5344CB8AC3E}">
        <p14:creationId xmlns:p14="http://schemas.microsoft.com/office/powerpoint/2010/main" val="2282803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9649178" cy="1325563"/>
          </a:xfrm>
        </p:spPr>
        <p:txBody>
          <a:bodyPr/>
          <a:lstStyle/>
          <a:p>
            <a:r>
              <a:rPr lang="fr-FR" b="1" dirty="0"/>
              <a:t>Posture de recherche d’étudiants en thèse en lien avec mes travaux</a:t>
            </a:r>
          </a:p>
        </p:txBody>
      </p:sp>
      <p:sp>
        <p:nvSpPr>
          <p:cNvPr id="3" name="Rectangle 2"/>
          <p:cNvSpPr/>
          <p:nvPr/>
        </p:nvSpPr>
        <p:spPr>
          <a:xfrm>
            <a:off x="496711" y="2315612"/>
            <a:ext cx="9347199" cy="4585871"/>
          </a:xfrm>
          <a:prstGeom prst="rect">
            <a:avLst/>
          </a:prstGeom>
        </p:spPr>
        <p:txBody>
          <a:bodyPr wrap="square">
            <a:spAutoFit/>
          </a:bodyPr>
          <a:lstStyle/>
          <a:p>
            <a:r>
              <a:rPr lang="fr-FR" sz="2000" b="1" dirty="0">
                <a:latin typeface="Century Gothic" panose="020B0502020202020204" pitchFamily="34" charset="0"/>
              </a:rPr>
              <a:t>Par exemple : </a:t>
            </a:r>
          </a:p>
          <a:p>
            <a:endParaRPr lang="fr-FR" sz="2000" b="1" dirty="0">
              <a:latin typeface="Century Gothic" panose="020B0502020202020204" pitchFamily="34" charset="0"/>
            </a:endParaRPr>
          </a:p>
          <a:p>
            <a:r>
              <a:rPr lang="fr-FR" sz="2000" b="1" dirty="0">
                <a:latin typeface="Century Gothic" panose="020B0502020202020204" pitchFamily="34" charset="0"/>
              </a:rPr>
              <a:t>Un sujet : </a:t>
            </a:r>
            <a:r>
              <a:rPr lang="fr-FR" sz="2000" dirty="0">
                <a:latin typeface="Century Gothic" panose="020B0502020202020204" pitchFamily="34" charset="0"/>
              </a:rPr>
              <a:t>l</a:t>
            </a:r>
            <a:r>
              <a:rPr lang="fr-FR" sz="2000" b="1" dirty="0">
                <a:latin typeface="Century Gothic" panose="020B0502020202020204" pitchFamily="34" charset="0"/>
              </a:rPr>
              <a:t>’ </a:t>
            </a:r>
            <a:r>
              <a:rPr lang="fr-FR" sz="2000" dirty="0">
                <a:latin typeface="Century Gothic" panose="020B0502020202020204" pitchFamily="34" charset="0"/>
              </a:rPr>
              <a:t>étude des Complexités du métier de clown en établissement de soins </a:t>
            </a:r>
          </a:p>
          <a:p>
            <a:endParaRPr lang="fr-FR" sz="2000" b="1" dirty="0">
              <a:latin typeface="Century Gothic" panose="020B0502020202020204" pitchFamily="34" charset="0"/>
            </a:endParaRPr>
          </a:p>
          <a:p>
            <a:r>
              <a:rPr lang="fr-FR" sz="2000" b="1" dirty="0">
                <a:latin typeface="Century Gothic" panose="020B0502020202020204" pitchFamily="34" charset="0"/>
              </a:rPr>
              <a:t>Une importation de concept </a:t>
            </a:r>
            <a:r>
              <a:rPr lang="fr-FR" sz="2000" dirty="0">
                <a:latin typeface="Century Gothic" panose="020B0502020202020204" pitchFamily="34" charset="0"/>
              </a:rPr>
              <a:t>de la part de la doctorante pour travailler son cadre théorique, celui de </a:t>
            </a:r>
            <a:r>
              <a:rPr lang="fr-FR" sz="2000" b="1" dirty="0">
                <a:latin typeface="Century Gothic" panose="020B0502020202020204" pitchFamily="34" charset="0"/>
              </a:rPr>
              <a:t>« captations didactiques »</a:t>
            </a:r>
          </a:p>
          <a:p>
            <a:endParaRPr lang="fr-FR" sz="2000" b="1" dirty="0">
              <a:latin typeface="Century Gothic" panose="020B0502020202020204" pitchFamily="34" charset="0"/>
            </a:endParaRPr>
          </a:p>
          <a:p>
            <a:r>
              <a:rPr lang="fr-FR" sz="2000" b="1" dirty="0">
                <a:latin typeface="Century Gothic" panose="020B0502020202020204" pitchFamily="34" charset="0"/>
              </a:rPr>
              <a:t>Un objet de formation-apprentissage en formation de doctorants : </a:t>
            </a:r>
          </a:p>
          <a:p>
            <a:r>
              <a:rPr lang="fr-FR" sz="2000" dirty="0">
                <a:latin typeface="Century Gothic" panose="020B0502020202020204" pitchFamily="34" charset="0"/>
              </a:rPr>
              <a:t>La tension entre ce que sont des « Disciplines scientifiques » de référence et des « champs de recherche »</a:t>
            </a:r>
          </a:p>
          <a:p>
            <a:endParaRPr lang="fr-FR" b="1" dirty="0"/>
          </a:p>
          <a:p>
            <a:endParaRPr lang="fr-FR" b="1" dirty="0"/>
          </a:p>
          <a:p>
            <a:endParaRPr lang="fr-FR" b="1" dirty="0"/>
          </a:p>
          <a:p>
            <a:endParaRPr lang="fr-FR" dirty="0"/>
          </a:p>
        </p:txBody>
      </p:sp>
    </p:spTree>
    <p:extLst>
      <p:ext uri="{BB962C8B-B14F-4D97-AF65-F5344CB8AC3E}">
        <p14:creationId xmlns:p14="http://schemas.microsoft.com/office/powerpoint/2010/main" val="1977548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187319-8415-896A-5298-45E8B09E7459}"/>
              </a:ext>
            </a:extLst>
          </p:cNvPr>
          <p:cNvSpPr>
            <a:spLocks noGrp="1"/>
          </p:cNvSpPr>
          <p:nvPr>
            <p:ph type="title"/>
          </p:nvPr>
        </p:nvSpPr>
        <p:spPr>
          <a:xfrm>
            <a:off x="262805" y="0"/>
            <a:ext cx="11725995" cy="863799"/>
          </a:xfrm>
          <a:solidFill>
            <a:schemeClr val="accent1">
              <a:lumMod val="60000"/>
              <a:lumOff val="40000"/>
            </a:schemeClr>
          </a:solidFill>
        </p:spPr>
        <p:txBody>
          <a:bodyPr>
            <a:normAutofit fontScale="90000"/>
          </a:bodyPr>
          <a:lstStyle/>
          <a:p>
            <a:pPr algn="ctr"/>
            <a:r>
              <a:rPr lang="fr-FR" sz="3200" b="1" dirty="0"/>
              <a:t>Dans cette recherche: </a:t>
            </a:r>
            <a:br>
              <a:rPr lang="fr-FR" sz="3200" b="1" dirty="0"/>
            </a:br>
            <a:r>
              <a:rPr lang="fr-FR" sz="3200" b="1" dirty="0"/>
              <a:t>Complexités du métier de clown en établissement de soins …</a:t>
            </a:r>
          </a:p>
        </p:txBody>
      </p:sp>
      <p:sp>
        <p:nvSpPr>
          <p:cNvPr id="3" name="Espace réservé du contenu 2">
            <a:extLst>
              <a:ext uri="{FF2B5EF4-FFF2-40B4-BE49-F238E27FC236}">
                <a16:creationId xmlns:a16="http://schemas.microsoft.com/office/drawing/2014/main" id="{76DA7094-7DDF-2F6C-5211-540B3F1B7433}"/>
              </a:ext>
            </a:extLst>
          </p:cNvPr>
          <p:cNvSpPr>
            <a:spLocks noGrp="1"/>
          </p:cNvSpPr>
          <p:nvPr>
            <p:ph idx="1"/>
          </p:nvPr>
        </p:nvSpPr>
        <p:spPr>
          <a:xfrm>
            <a:off x="804672" y="2083444"/>
            <a:ext cx="4765949" cy="3345132"/>
          </a:xfrm>
        </p:spPr>
        <p:txBody>
          <a:bodyPr anchor="t">
            <a:normAutofit/>
          </a:bodyPr>
          <a:lstStyle/>
          <a:p>
            <a:pPr marL="0" indent="0" algn="just">
              <a:buNone/>
            </a:pPr>
            <a:endParaRPr lang="fr-FR" sz="1900" dirty="0">
              <a:latin typeface="Times New Roman" panose="02020603050405020304" pitchFamily="18" charset="0"/>
              <a:cs typeface="Times New Roman" panose="02020603050405020304" pitchFamily="18" charset="0"/>
            </a:endParaRPr>
          </a:p>
          <a:p>
            <a:pPr marL="0" indent="0" algn="just">
              <a:buNone/>
            </a:pPr>
            <a:endParaRPr lang="fr-FR" sz="1900" dirty="0">
              <a:latin typeface="Times New Roman" panose="02020603050405020304" pitchFamily="18" charset="0"/>
              <a:cs typeface="Times New Roman" panose="02020603050405020304" pitchFamily="18" charset="0"/>
            </a:endParaRPr>
          </a:p>
          <a:p>
            <a:pPr marL="0" indent="0" algn="just">
              <a:buNone/>
            </a:pPr>
            <a:r>
              <a:rPr lang="fr-FR" sz="1900" dirty="0">
                <a:latin typeface="Times New Roman" panose="02020603050405020304" pitchFamily="18" charset="0"/>
                <a:cs typeface="Times New Roman" panose="02020603050405020304" pitchFamily="18" charset="0"/>
              </a:rPr>
              <a:t>CP écrit : « Différents champs de recherche sont présents » </a:t>
            </a:r>
          </a:p>
          <a:p>
            <a:pPr marL="0" indent="0" algn="just">
              <a:buNone/>
            </a:pPr>
            <a:endParaRPr lang="fr-FR" sz="1900" dirty="0">
              <a:latin typeface="Times New Roman" panose="02020603050405020304" pitchFamily="18" charset="0"/>
              <a:cs typeface="Times New Roman" panose="02020603050405020304" pitchFamily="18" charset="0"/>
            </a:endParaRPr>
          </a:p>
          <a:p>
            <a:pPr marL="0" indent="0" algn="just">
              <a:buNone/>
            </a:pPr>
            <a:endParaRPr lang="fr-FR" sz="1900" dirty="0">
              <a:latin typeface="Times New Roman" panose="02020603050405020304" pitchFamily="18" charset="0"/>
              <a:cs typeface="Times New Roman" panose="02020603050405020304" pitchFamily="18" charset="0"/>
            </a:endParaRPr>
          </a:p>
          <a:p>
            <a:pPr marL="0" indent="0">
              <a:buNone/>
            </a:pPr>
            <a:endParaRPr lang="fr-FR" sz="1500" dirty="0">
              <a:solidFill>
                <a:schemeClr val="tx2"/>
              </a:solidFill>
            </a:endParaRPr>
          </a:p>
          <a:p>
            <a:pPr marL="0" indent="0">
              <a:buNone/>
            </a:pPr>
            <a:endParaRPr lang="fr-FR" sz="1500" dirty="0">
              <a:solidFill>
                <a:schemeClr val="tx2"/>
              </a:solidFill>
            </a:endParaRPr>
          </a:p>
        </p:txBody>
      </p:sp>
      <p:sp>
        <p:nvSpPr>
          <p:cNvPr id="4" name="Espace réservé du pied de page 3">
            <a:extLst>
              <a:ext uri="{FF2B5EF4-FFF2-40B4-BE49-F238E27FC236}">
                <a16:creationId xmlns:a16="http://schemas.microsoft.com/office/drawing/2014/main" id="{75AA5FB3-A53A-3CEB-654F-3CD37A447F93}"/>
              </a:ext>
            </a:extLst>
          </p:cNvPr>
          <p:cNvSpPr>
            <a:spLocks noGrp="1"/>
          </p:cNvSpPr>
          <p:nvPr>
            <p:ph type="ftr" sz="quarter" idx="11"/>
          </p:nvPr>
        </p:nvSpPr>
        <p:spPr>
          <a:xfrm>
            <a:off x="2079812" y="6356350"/>
            <a:ext cx="7171764" cy="365125"/>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a:t>
            </a:r>
            <a:r>
              <a:rPr kumimoji="0" lang="fr-FR" sz="1200" b="0" i="0" u="none" strike="noStrike" kern="1200" cap="none" spc="0" normalizeH="0" noProof="0" dirty="0">
                <a:ln>
                  <a:noFill/>
                </a:ln>
                <a:solidFill>
                  <a:prstClr val="black">
                    <a:tint val="75000"/>
                  </a:prstClr>
                </a:solidFill>
                <a:effectLst/>
                <a:uLnTx/>
                <a:uFillTx/>
                <a:latin typeface="Calibri" panose="020F0502020204030204"/>
                <a:ea typeface="+mn-ea"/>
                <a:cs typeface="+mn-cs"/>
              </a:rPr>
              <a:t> </a:t>
            </a: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 - Comité de suivi de thèse 3ème année - 8 juin 2023</a:t>
            </a:r>
          </a:p>
        </p:txBody>
      </p:sp>
      <p:pic>
        <p:nvPicPr>
          <p:cNvPr id="6" name="Image 5">
            <a:extLst>
              <a:ext uri="{FF2B5EF4-FFF2-40B4-BE49-F238E27FC236}">
                <a16:creationId xmlns:a16="http://schemas.microsoft.com/office/drawing/2014/main" id="{0DA0026C-4FE6-9E80-6F93-C273631AE1B0}"/>
              </a:ext>
            </a:extLst>
          </p:cNvPr>
          <p:cNvPicPr>
            <a:picLocks noChangeAspect="1"/>
          </p:cNvPicPr>
          <p:nvPr/>
        </p:nvPicPr>
        <p:blipFill>
          <a:blip r:embed="rId2"/>
          <a:stretch>
            <a:fillRect/>
          </a:stretch>
        </p:blipFill>
        <p:spPr>
          <a:xfrm>
            <a:off x="5762533" y="1234854"/>
            <a:ext cx="6226268" cy="4827001"/>
          </a:xfrm>
          <a:prstGeom prst="rect">
            <a:avLst/>
          </a:prstGeom>
        </p:spPr>
      </p:pic>
    </p:spTree>
    <p:extLst>
      <p:ext uri="{BB962C8B-B14F-4D97-AF65-F5344CB8AC3E}">
        <p14:creationId xmlns:p14="http://schemas.microsoft.com/office/powerpoint/2010/main" val="2627025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5E8200-A8DA-4B4E-810F-A28A2AA9D65A}"/>
              </a:ext>
            </a:extLst>
          </p:cNvPr>
          <p:cNvSpPr>
            <a:spLocks noGrp="1"/>
          </p:cNvSpPr>
          <p:nvPr>
            <p:ph type="title"/>
          </p:nvPr>
        </p:nvSpPr>
        <p:spPr>
          <a:xfrm>
            <a:off x="593027" y="920758"/>
            <a:ext cx="2139364" cy="3013034"/>
          </a:xfrm>
        </p:spPr>
        <p:txBody>
          <a:bodyPr>
            <a:normAutofit/>
          </a:bodyPr>
          <a:lstStyle/>
          <a:p>
            <a:r>
              <a:rPr lang="it-IT" sz="2800" dirty="0"/>
              <a:t>Professionnel groups of librarians- teachers : </a:t>
            </a:r>
            <a:br>
              <a:rPr lang="it-IT" sz="2800" dirty="0"/>
            </a:br>
            <a:r>
              <a:rPr lang="it-IT" sz="2800" dirty="0"/>
              <a:t>2. Framework</a:t>
            </a:r>
          </a:p>
        </p:txBody>
      </p:sp>
      <p:sp>
        <p:nvSpPr>
          <p:cNvPr id="7" name="Segnaposto contenuto 6">
            <a:extLst>
              <a:ext uri="{FF2B5EF4-FFF2-40B4-BE49-F238E27FC236}">
                <a16:creationId xmlns:a16="http://schemas.microsoft.com/office/drawing/2014/main" id="{19C51559-5B50-8641-B3D6-F5971E85349C}"/>
              </a:ext>
            </a:extLst>
          </p:cNvPr>
          <p:cNvSpPr>
            <a:spLocks noGrp="1"/>
          </p:cNvSpPr>
          <p:nvPr>
            <p:ph idx="1"/>
          </p:nvPr>
        </p:nvSpPr>
        <p:spPr>
          <a:xfrm>
            <a:off x="3576650" y="773788"/>
            <a:ext cx="7315200" cy="5120640"/>
          </a:xfrm>
        </p:spPr>
        <p:txBody>
          <a:bodyPr/>
          <a:lstStyle/>
          <a:p>
            <a:r>
              <a:rPr lang="fr-FR" sz="1800" b="1" dirty="0">
                <a:latin typeface="+mj-lt"/>
                <a:ea typeface="Calibri" panose="020F0502020204030204" pitchFamily="34" charset="0"/>
                <a:cs typeface="Times New Roman" panose="02020603050405020304" pitchFamily="18" charset="0"/>
              </a:rPr>
              <a:t> </a:t>
            </a:r>
            <a:r>
              <a:rPr lang="fr-FR" sz="2400" b="1" u="sng" dirty="0" err="1">
                <a:latin typeface="+mj-lt"/>
                <a:ea typeface="Calibri" panose="020F0502020204030204" pitchFamily="34" charset="0"/>
                <a:cs typeface="Times New Roman" panose="02020603050405020304" pitchFamily="18" charset="0"/>
              </a:rPr>
              <a:t>Didactic</a:t>
            </a:r>
            <a:r>
              <a:rPr lang="fr-FR" sz="2400" b="1" u="sng" dirty="0">
                <a:latin typeface="+mj-lt"/>
                <a:ea typeface="Calibri" panose="020F0502020204030204" pitchFamily="34" charset="0"/>
                <a:cs typeface="Times New Roman" panose="02020603050405020304" pitchFamily="18" charset="0"/>
              </a:rPr>
              <a:t> model </a:t>
            </a:r>
            <a:r>
              <a:rPr lang="fr-FR" sz="2400" b="1" u="sng" dirty="0" err="1">
                <a:latin typeface="+mj-lt"/>
                <a:ea typeface="Calibri" panose="020F0502020204030204" pitchFamily="34" charset="0"/>
                <a:cs typeface="Times New Roman" panose="02020603050405020304" pitchFamily="18" charset="0"/>
              </a:rPr>
              <a:t>developed</a:t>
            </a:r>
            <a:r>
              <a:rPr lang="fr-FR" sz="2400" b="1" u="sng" dirty="0">
                <a:latin typeface="+mj-lt"/>
                <a:ea typeface="Calibri" panose="020F0502020204030204" pitchFamily="34" charset="0"/>
                <a:cs typeface="Times New Roman" panose="02020603050405020304" pitchFamily="18" charset="0"/>
              </a:rPr>
              <a:t> to analyse  </a:t>
            </a:r>
            <a:r>
              <a:rPr lang="fr-FR" sz="2400" b="1" u="sng" dirty="0" err="1">
                <a:latin typeface="+mj-lt"/>
                <a:ea typeface="Calibri" panose="020F0502020204030204" pitchFamily="34" charset="0"/>
                <a:cs typeface="Times New Roman" panose="02020603050405020304" pitchFamily="18" charset="0"/>
              </a:rPr>
              <a:t>activities</a:t>
            </a:r>
            <a:r>
              <a:rPr lang="fr-FR" sz="2400" b="1" u="sng" dirty="0">
                <a:latin typeface="+mj-lt"/>
                <a:ea typeface="Calibri" panose="020F0502020204030204" pitchFamily="34" charset="0"/>
                <a:cs typeface="Times New Roman" panose="02020603050405020304" pitchFamily="18" charset="0"/>
              </a:rPr>
              <a:t>:</a:t>
            </a:r>
          </a:p>
          <a:p>
            <a:endParaRPr lang="fr-FR" sz="1800" b="1" dirty="0">
              <a:latin typeface="Calibri" panose="020F0502020204030204" pitchFamily="34" charset="0"/>
              <a:ea typeface="Calibri" panose="020F0502020204030204" pitchFamily="34" charset="0"/>
              <a:cs typeface="Times New Roman" panose="02020603050405020304" pitchFamily="18" charset="0"/>
            </a:endParaRPr>
          </a:p>
          <a:p>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it-IT" dirty="0"/>
          </a:p>
        </p:txBody>
      </p:sp>
      <p:pic>
        <p:nvPicPr>
          <p:cNvPr id="9" name="Immagine 8">
            <a:extLst>
              <a:ext uri="{FF2B5EF4-FFF2-40B4-BE49-F238E27FC236}">
                <a16:creationId xmlns:a16="http://schemas.microsoft.com/office/drawing/2014/main" id="{F8D66439-7B9E-A34E-A0C2-8B9B7BE65A2E}"/>
              </a:ext>
            </a:extLst>
          </p:cNvPr>
          <p:cNvPicPr>
            <a:picLocks noChangeAspect="1"/>
          </p:cNvPicPr>
          <p:nvPr/>
        </p:nvPicPr>
        <p:blipFill>
          <a:blip r:embed="rId2"/>
          <a:stretch>
            <a:fillRect/>
          </a:stretch>
        </p:blipFill>
        <p:spPr>
          <a:xfrm>
            <a:off x="691794" y="3734330"/>
            <a:ext cx="1941830" cy="647277"/>
          </a:xfrm>
          <a:prstGeom prst="rect">
            <a:avLst/>
          </a:prstGeom>
        </p:spPr>
      </p:pic>
      <p:sp>
        <p:nvSpPr>
          <p:cNvPr id="5" name="ZoneTexte 4">
            <a:extLst>
              <a:ext uri="{FF2B5EF4-FFF2-40B4-BE49-F238E27FC236}">
                <a16:creationId xmlns:a16="http://schemas.microsoft.com/office/drawing/2014/main" id="{63AFA375-6C8E-48E5-9DF7-A9BC1502FA64}"/>
              </a:ext>
            </a:extLst>
          </p:cNvPr>
          <p:cNvSpPr txBox="1"/>
          <p:nvPr/>
        </p:nvSpPr>
        <p:spPr>
          <a:xfrm>
            <a:off x="4249009" y="5501103"/>
            <a:ext cx="346601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orbel" panose="020B0503020204020204"/>
                <a:ea typeface="+mn-ea"/>
                <a:cs typeface="+mn-cs"/>
              </a:rPr>
              <a:t>Muriel Frisch,2016</a:t>
            </a:r>
          </a:p>
        </p:txBody>
      </p:sp>
      <p:sp>
        <p:nvSpPr>
          <p:cNvPr id="16" name="Ellipse 15">
            <a:extLst>
              <a:ext uri="{FF2B5EF4-FFF2-40B4-BE49-F238E27FC236}">
                <a16:creationId xmlns:a16="http://schemas.microsoft.com/office/drawing/2014/main" id="{6BF2771D-C04F-489A-A490-6FEEBA1A50FD}"/>
              </a:ext>
            </a:extLst>
          </p:cNvPr>
          <p:cNvSpPr/>
          <p:nvPr/>
        </p:nvSpPr>
        <p:spPr>
          <a:xfrm>
            <a:off x="8611800" y="2801903"/>
            <a:ext cx="1959429" cy="106441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FFFF"/>
                </a:solidFill>
                <a:effectLst/>
                <a:uLnTx/>
                <a:uFillTx/>
                <a:latin typeface="Corbel" panose="020B0503020204020204"/>
                <a:ea typeface="+mn-ea"/>
                <a:cs typeface="+mn-cs"/>
              </a:rPr>
              <a:t>Counter- transposition</a:t>
            </a:r>
          </a:p>
        </p:txBody>
      </p:sp>
      <p:sp>
        <p:nvSpPr>
          <p:cNvPr id="19" name="Rectangle : coins arrondis 18">
            <a:extLst>
              <a:ext uri="{FF2B5EF4-FFF2-40B4-BE49-F238E27FC236}">
                <a16:creationId xmlns:a16="http://schemas.microsoft.com/office/drawing/2014/main" id="{03534A6D-9A02-4D54-9F50-FDE43BF28E57}"/>
              </a:ext>
            </a:extLst>
          </p:cNvPr>
          <p:cNvSpPr/>
          <p:nvPr/>
        </p:nvSpPr>
        <p:spPr>
          <a:xfrm>
            <a:off x="8611801" y="4283116"/>
            <a:ext cx="1959429" cy="805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FFFFFF"/>
                </a:solidFill>
                <a:effectLst/>
                <a:uLnTx/>
                <a:uFillTx/>
                <a:latin typeface="Corbel" panose="020B0503020204020204"/>
                <a:ea typeface="+mn-ea"/>
                <a:cs typeface="+mn-cs"/>
              </a:rPr>
              <a:t>Professionnal</a:t>
            </a:r>
            <a:r>
              <a:rPr kumimoji="0" lang="fr-FR" sz="1800" b="0" i="0" u="none" strike="noStrike" kern="1200" cap="none" spc="0" normalizeH="0" baseline="0" noProof="0" dirty="0">
                <a:ln>
                  <a:noFill/>
                </a:ln>
                <a:solidFill>
                  <a:srgbClr val="FFFFFF"/>
                </a:solidFill>
                <a:effectLst/>
                <a:uLnTx/>
                <a:uFillTx/>
                <a:latin typeface="Corbel" panose="020B0503020204020204"/>
                <a:ea typeface="+mn-ea"/>
                <a:cs typeface="+mn-cs"/>
              </a:rPr>
              <a:t> </a:t>
            </a:r>
            <a:r>
              <a:rPr kumimoji="0" lang="fr-FR" sz="1800" b="0" i="0" u="none" strike="noStrike" kern="1200" cap="none" spc="0" normalizeH="0" baseline="0" noProof="0" dirty="0" err="1">
                <a:ln>
                  <a:noFill/>
                </a:ln>
                <a:solidFill>
                  <a:srgbClr val="FFFFFF"/>
                </a:solidFill>
                <a:effectLst/>
                <a:uLnTx/>
                <a:uFillTx/>
                <a:latin typeface="Corbel" panose="020B0503020204020204"/>
                <a:ea typeface="+mn-ea"/>
                <a:cs typeface="+mn-cs"/>
              </a:rPr>
              <a:t>activites</a:t>
            </a:r>
            <a:endParaRPr kumimoji="0" lang="fr-FR"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21" name="Image 20" descr="Une image contenant capture d’écran&#10;&#10;Description générée automatiquement">
            <a:extLst>
              <a:ext uri="{FF2B5EF4-FFF2-40B4-BE49-F238E27FC236}">
                <a16:creationId xmlns:a16="http://schemas.microsoft.com/office/drawing/2014/main" id="{AC919A04-5344-4C8D-9462-50CFFB04E3D9}"/>
              </a:ext>
            </a:extLst>
          </p:cNvPr>
          <p:cNvPicPr>
            <a:picLocks noChangeAspect="1"/>
          </p:cNvPicPr>
          <p:nvPr/>
        </p:nvPicPr>
        <p:blipFill>
          <a:blip r:embed="rId3"/>
          <a:stretch>
            <a:fillRect/>
          </a:stretch>
        </p:blipFill>
        <p:spPr>
          <a:xfrm>
            <a:off x="3438136" y="1683946"/>
            <a:ext cx="3938020" cy="3641996"/>
          </a:xfrm>
          <a:prstGeom prst="rect">
            <a:avLst/>
          </a:prstGeom>
        </p:spPr>
      </p:pic>
      <p:sp>
        <p:nvSpPr>
          <p:cNvPr id="22" name="Rectangle : coins arrondis 21">
            <a:extLst>
              <a:ext uri="{FF2B5EF4-FFF2-40B4-BE49-F238E27FC236}">
                <a16:creationId xmlns:a16="http://schemas.microsoft.com/office/drawing/2014/main" id="{3399A53D-3564-48BF-9065-34B17948080A}"/>
              </a:ext>
            </a:extLst>
          </p:cNvPr>
          <p:cNvSpPr/>
          <p:nvPr/>
        </p:nvSpPr>
        <p:spPr>
          <a:xfrm>
            <a:off x="8673737" y="1393372"/>
            <a:ext cx="1727320" cy="890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Corbel" panose="020B0503020204020204"/>
                <a:ea typeface="+mn-ea"/>
                <a:cs typeface="+mn-cs"/>
              </a:rPr>
              <a:t>Learning – </a:t>
            </a:r>
            <a:r>
              <a:rPr kumimoji="0" lang="fr-FR" sz="1200" b="1" i="0" u="none" strike="noStrike" kern="1200" cap="none" spc="0" normalizeH="0" baseline="0" noProof="0" dirty="0" err="1">
                <a:ln>
                  <a:noFill/>
                </a:ln>
                <a:solidFill>
                  <a:srgbClr val="FFFFFF"/>
                </a:solidFill>
                <a:effectLst/>
                <a:uLnTx/>
                <a:uFillTx/>
                <a:latin typeface="Corbel" panose="020B0503020204020204"/>
                <a:ea typeface="+mn-ea"/>
                <a:cs typeface="+mn-cs"/>
              </a:rPr>
              <a:t>teaching</a:t>
            </a:r>
            <a:r>
              <a:rPr kumimoji="0" lang="fr-FR" sz="1200" b="1" i="0" u="none" strike="noStrike" kern="1200" cap="none" spc="0" normalizeH="0" baseline="0" noProof="0" dirty="0">
                <a:ln>
                  <a:noFill/>
                </a:ln>
                <a:solidFill>
                  <a:srgbClr val="FFFFFF"/>
                </a:solidFill>
                <a:effectLst/>
                <a:uLnTx/>
                <a:uFillTx/>
                <a:latin typeface="Corbel" panose="020B05030202040202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fr-FR" sz="12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Doing</a:t>
            </a:r>
            <a:r>
              <a:rPr kumimoji="0" lang="fr-FR" sz="1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 </a:t>
            </a:r>
            <a:r>
              <a:rPr kumimoji="0" lang="fr-FR" sz="12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Writing</a:t>
            </a:r>
            <a:endParaRPr kumimoji="0" lang="fr-FR" sz="1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Analysis</a:t>
            </a:r>
            <a:r>
              <a:rPr kumimoji="0" lang="fr-FR" sz="12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200" b="1" i="0" u="none" strike="noStrike" kern="1200" cap="none" spc="0" normalizeH="0" baseline="0" noProof="0" dirty="0">
              <a:ln>
                <a:noFill/>
              </a:ln>
              <a:solidFill>
                <a:srgbClr val="FFFFFF"/>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24" name="ZoneTexte 23">
            <a:extLst>
              <a:ext uri="{FF2B5EF4-FFF2-40B4-BE49-F238E27FC236}">
                <a16:creationId xmlns:a16="http://schemas.microsoft.com/office/drawing/2014/main" id="{55D52F47-67D4-4DCC-A628-EEAF25AE10DF}"/>
              </a:ext>
            </a:extLst>
          </p:cNvPr>
          <p:cNvSpPr txBox="1"/>
          <p:nvPr/>
        </p:nvSpPr>
        <p:spPr>
          <a:xfrm>
            <a:off x="8728836" y="5392345"/>
            <a:ext cx="346601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000000"/>
                </a:solidFill>
                <a:effectLst/>
                <a:uLnTx/>
                <a:uFillTx/>
                <a:latin typeface="Corbel" panose="020B0503020204020204"/>
                <a:ea typeface="+mn-ea"/>
                <a:cs typeface="+mn-cs"/>
              </a:rPr>
              <a:t>Victoria Pfeffer-Meyer,2020</a:t>
            </a:r>
          </a:p>
        </p:txBody>
      </p:sp>
      <p:sp>
        <p:nvSpPr>
          <p:cNvPr id="25" name="Ellipse 24">
            <a:extLst>
              <a:ext uri="{FF2B5EF4-FFF2-40B4-BE49-F238E27FC236}">
                <a16:creationId xmlns:a16="http://schemas.microsoft.com/office/drawing/2014/main" id="{35A2B08E-78C4-4B01-A907-09A23C87424A}"/>
              </a:ext>
            </a:extLst>
          </p:cNvPr>
          <p:cNvSpPr/>
          <p:nvPr/>
        </p:nvSpPr>
        <p:spPr>
          <a:xfrm>
            <a:off x="8478348" y="3734330"/>
            <a:ext cx="857237" cy="68437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FFFFFF"/>
                </a:solidFill>
                <a:effectLst/>
                <a:uLnTx/>
                <a:uFillTx/>
                <a:latin typeface="Corbel" panose="020B0503020204020204"/>
                <a:ea typeface="+mn-ea"/>
                <a:cs typeface="+mn-cs"/>
              </a:rPr>
              <a:t>Blogs</a:t>
            </a:r>
          </a:p>
        </p:txBody>
      </p:sp>
      <p:sp>
        <p:nvSpPr>
          <p:cNvPr id="27" name="Ellipse 26">
            <a:extLst>
              <a:ext uri="{FF2B5EF4-FFF2-40B4-BE49-F238E27FC236}">
                <a16:creationId xmlns:a16="http://schemas.microsoft.com/office/drawing/2014/main" id="{33BB12BA-2EE5-4EB2-8560-CB4FDC2CE29A}"/>
              </a:ext>
            </a:extLst>
          </p:cNvPr>
          <p:cNvSpPr/>
          <p:nvPr/>
        </p:nvSpPr>
        <p:spPr>
          <a:xfrm>
            <a:off x="9723117" y="3754288"/>
            <a:ext cx="1031606" cy="68437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Corbel" panose="020B0503020204020204"/>
                <a:ea typeface="+mn-ea"/>
                <a:cs typeface="+mn-cs"/>
              </a:rPr>
              <a:t>Digital </a:t>
            </a:r>
            <a:r>
              <a:rPr kumimoji="0" lang="fr-FR" sz="1200" b="0" i="0" u="none" strike="noStrike" kern="1200" cap="none" spc="0" normalizeH="0" baseline="0" noProof="0" dirty="0" err="1">
                <a:ln>
                  <a:noFill/>
                </a:ln>
                <a:solidFill>
                  <a:srgbClr val="FFFFFF"/>
                </a:solidFill>
                <a:effectLst/>
                <a:uLnTx/>
                <a:uFillTx/>
                <a:latin typeface="Corbel" panose="020B0503020204020204"/>
                <a:ea typeface="+mn-ea"/>
                <a:cs typeface="+mn-cs"/>
              </a:rPr>
              <a:t>writing</a:t>
            </a:r>
            <a:r>
              <a:rPr kumimoji="0" lang="fr-FR" sz="1200" b="0" i="0" u="none" strike="noStrike" kern="1200" cap="none" spc="0" normalizeH="0" baseline="0" noProof="0" dirty="0">
                <a:ln>
                  <a:noFill/>
                </a:ln>
                <a:solidFill>
                  <a:srgbClr val="FFFFFF"/>
                </a:solidFill>
                <a:effectLst/>
                <a:uLnTx/>
                <a:uFillTx/>
                <a:latin typeface="Corbel" panose="020B0503020204020204"/>
                <a:ea typeface="+mn-ea"/>
                <a:cs typeface="+mn-cs"/>
              </a:rPr>
              <a:t> process</a:t>
            </a:r>
          </a:p>
        </p:txBody>
      </p:sp>
      <p:sp>
        <p:nvSpPr>
          <p:cNvPr id="28" name="Ellipse 27">
            <a:extLst>
              <a:ext uri="{FF2B5EF4-FFF2-40B4-BE49-F238E27FC236}">
                <a16:creationId xmlns:a16="http://schemas.microsoft.com/office/drawing/2014/main" id="{0BC59FFB-5CFE-4ECE-9FED-D9B6FF24E38B}"/>
              </a:ext>
            </a:extLst>
          </p:cNvPr>
          <p:cNvSpPr/>
          <p:nvPr/>
        </p:nvSpPr>
        <p:spPr>
          <a:xfrm>
            <a:off x="8346470" y="2202494"/>
            <a:ext cx="1102967" cy="684378"/>
          </a:xfrm>
          <a:prstGeom prst="ellipse">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Corbel" panose="020B0503020204020204"/>
                <a:ea typeface="+mn-ea"/>
                <a:cs typeface="+mn-cs"/>
              </a:rPr>
              <a:t>Matrix for </a:t>
            </a:r>
            <a:r>
              <a:rPr kumimoji="0" lang="fr-FR" sz="1100" b="0" i="0" u="none" strike="noStrike" kern="1200" cap="none" spc="0" normalizeH="0" baseline="0" noProof="0" dirty="0" err="1">
                <a:ln>
                  <a:noFill/>
                </a:ln>
                <a:solidFill>
                  <a:srgbClr val="FFFFFF"/>
                </a:solidFill>
                <a:effectLst/>
                <a:uLnTx/>
                <a:uFillTx/>
                <a:latin typeface="Corbel" panose="020B0503020204020204"/>
                <a:ea typeface="+mn-ea"/>
                <a:cs typeface="+mn-cs"/>
              </a:rPr>
              <a:t>develop</a:t>
            </a:r>
            <a:r>
              <a:rPr kumimoji="0" lang="fr-FR" sz="1100" b="0" i="0" u="none" strike="noStrike" kern="1200" cap="none" spc="0" normalizeH="0" baseline="0" noProof="0" dirty="0">
                <a:ln>
                  <a:noFill/>
                </a:ln>
                <a:solidFill>
                  <a:srgbClr val="FFFFFF"/>
                </a:solidFill>
                <a:effectLst/>
                <a:uLnTx/>
                <a:uFillTx/>
                <a:latin typeface="Corbel" panose="020B0503020204020204"/>
                <a:ea typeface="+mn-ea"/>
                <a:cs typeface="+mn-cs"/>
              </a:rPr>
              <a:t>-ment</a:t>
            </a:r>
          </a:p>
        </p:txBody>
      </p:sp>
      <p:sp>
        <p:nvSpPr>
          <p:cNvPr id="30" name="Ellipse 29">
            <a:extLst>
              <a:ext uri="{FF2B5EF4-FFF2-40B4-BE49-F238E27FC236}">
                <a16:creationId xmlns:a16="http://schemas.microsoft.com/office/drawing/2014/main" id="{021DD77C-ECA8-444E-8BB8-4C4F2E6F111F}"/>
              </a:ext>
            </a:extLst>
          </p:cNvPr>
          <p:cNvSpPr/>
          <p:nvPr/>
        </p:nvSpPr>
        <p:spPr>
          <a:xfrm>
            <a:off x="9591515" y="2182399"/>
            <a:ext cx="1102967" cy="684378"/>
          </a:xfrm>
          <a:prstGeom prst="ellipse">
            <a:avLst/>
          </a:prstGeom>
          <a:solidFill>
            <a:schemeClr val="accent4">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FFFFFF"/>
                </a:solidFill>
                <a:effectLst/>
                <a:uLnTx/>
                <a:uFillTx/>
                <a:latin typeface="Corbel" panose="020B0503020204020204"/>
                <a:ea typeface="+mn-ea"/>
                <a:cs typeface="+mn-cs"/>
              </a:rPr>
              <a:t>Speech </a:t>
            </a:r>
            <a:r>
              <a:rPr kumimoji="0" lang="fr-FR" sz="1100" b="0" i="0" u="none" strike="noStrike" kern="1200" cap="none" spc="0" normalizeH="0" baseline="0" noProof="0" dirty="0" err="1">
                <a:ln>
                  <a:noFill/>
                </a:ln>
                <a:solidFill>
                  <a:srgbClr val="FFFFFF"/>
                </a:solidFill>
                <a:effectLst/>
                <a:uLnTx/>
                <a:uFillTx/>
                <a:latin typeface="Corbel" panose="020B0503020204020204"/>
                <a:ea typeface="+mn-ea"/>
                <a:cs typeface="+mn-cs"/>
              </a:rPr>
              <a:t>analysis</a:t>
            </a:r>
            <a:endParaRPr kumimoji="0" lang="fr-FR" sz="11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31" name="Flèche : haut 30">
            <a:extLst>
              <a:ext uri="{FF2B5EF4-FFF2-40B4-BE49-F238E27FC236}">
                <a16:creationId xmlns:a16="http://schemas.microsoft.com/office/drawing/2014/main" id="{8728B53F-612A-4144-8F97-55D5A9918D5D}"/>
              </a:ext>
            </a:extLst>
          </p:cNvPr>
          <p:cNvSpPr/>
          <p:nvPr/>
        </p:nvSpPr>
        <p:spPr>
          <a:xfrm>
            <a:off x="10534541" y="2700546"/>
            <a:ext cx="785765" cy="1233246"/>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Rectangle 2"/>
          <p:cNvSpPr/>
          <p:nvPr/>
        </p:nvSpPr>
        <p:spPr>
          <a:xfrm>
            <a:off x="1020640" y="6016783"/>
            <a:ext cx="10436815" cy="954107"/>
          </a:xfrm>
          <a:prstGeom prst="rect">
            <a:avLst/>
          </a:prstGeom>
        </p:spPr>
        <p:txBody>
          <a:bodyPr wrap="square">
            <a:spAutoFit/>
          </a:bodyPr>
          <a:lstStyle/>
          <a:p>
            <a:pPr algn="just">
              <a:spcAft>
                <a:spcPts val="0"/>
              </a:spcAft>
            </a:pPr>
            <a:r>
              <a:rPr lang="fr-FR" sz="1400" b="1" dirty="0">
                <a:solidFill>
                  <a:srgbClr val="000000"/>
                </a:solidFill>
                <a:latin typeface="Times New Roman" panose="02020603050405020304" pitchFamily="18" charset="0"/>
                <a:ea typeface="Times New Roman" panose="02020603050405020304" pitchFamily="18" charset="0"/>
              </a:rPr>
              <a:t>FRISCH, M., NDI, S.-J., PARAGOT, J.-M., PFEFFER-MEYER, V. </a:t>
            </a:r>
            <a:r>
              <a:rPr lang="fr-FR" sz="1400" dirty="0">
                <a:solidFill>
                  <a:srgbClr val="000000"/>
                </a:solidFill>
                <a:latin typeface="Times New Roman" panose="02020603050405020304" pitchFamily="18" charset="0"/>
                <a:ea typeface="Times New Roman" panose="02020603050405020304" pitchFamily="18" charset="0"/>
              </a:rPr>
              <a:t>(2020). « </a:t>
            </a:r>
            <a:r>
              <a:rPr lang="fr-FR" sz="1400" dirty="0" err="1">
                <a:solidFill>
                  <a:srgbClr val="000000"/>
                </a:solidFill>
                <a:latin typeface="Times New Roman" panose="02020603050405020304" pitchFamily="18" charset="0"/>
                <a:ea typeface="Times New Roman" panose="02020603050405020304" pitchFamily="18" charset="0"/>
              </a:rPr>
              <a:t>Professionnal</a:t>
            </a:r>
            <a:r>
              <a:rPr lang="fr-FR" sz="1400" dirty="0">
                <a:solidFill>
                  <a:srgbClr val="000000"/>
                </a:solidFill>
                <a:latin typeface="Times New Roman" panose="02020603050405020304" pitchFamily="18" charset="0"/>
                <a:ea typeface="Times New Roman" panose="02020603050405020304" pitchFamily="18" charset="0"/>
              </a:rPr>
              <a:t> </a:t>
            </a:r>
            <a:r>
              <a:rPr lang="fr-FR" sz="1400" dirty="0" err="1">
                <a:solidFill>
                  <a:srgbClr val="000000"/>
                </a:solidFill>
                <a:latin typeface="Times New Roman" panose="02020603050405020304" pitchFamily="18" charset="0"/>
                <a:ea typeface="Times New Roman" panose="02020603050405020304" pitchFamily="18" charset="0"/>
              </a:rPr>
              <a:t>development</a:t>
            </a:r>
            <a:r>
              <a:rPr lang="fr-FR" sz="1400" dirty="0">
                <a:solidFill>
                  <a:srgbClr val="000000"/>
                </a:solidFill>
                <a:latin typeface="Times New Roman" panose="02020603050405020304" pitchFamily="18" charset="0"/>
                <a:ea typeface="Times New Roman" panose="02020603050405020304" pitchFamily="18" charset="0"/>
              </a:rPr>
              <a:t> </a:t>
            </a:r>
            <a:r>
              <a:rPr lang="fr-FR" sz="1400" dirty="0" err="1">
                <a:solidFill>
                  <a:srgbClr val="000000"/>
                </a:solidFill>
                <a:latin typeface="Times New Roman" panose="02020603050405020304" pitchFamily="18" charset="0"/>
                <a:ea typeface="Times New Roman" panose="02020603050405020304" pitchFamily="18" charset="0"/>
              </a:rPr>
              <a:t>with</a:t>
            </a:r>
            <a:r>
              <a:rPr lang="fr-FR" sz="1400" dirty="0">
                <a:solidFill>
                  <a:srgbClr val="000000"/>
                </a:solidFill>
                <a:latin typeface="Times New Roman" panose="02020603050405020304" pitchFamily="18" charset="0"/>
                <a:ea typeface="Times New Roman" panose="02020603050405020304" pitchFamily="18" charset="0"/>
              </a:rPr>
              <a:t> digital practices and collective intelligence ».  In </a:t>
            </a:r>
            <a:r>
              <a:rPr lang="fr-FR" sz="1400" dirty="0" err="1">
                <a:solidFill>
                  <a:srgbClr val="000000"/>
                </a:solidFill>
                <a:latin typeface="Times New Roman" panose="02020603050405020304" pitchFamily="18" charset="0"/>
                <a:ea typeface="Times New Roman" panose="02020603050405020304" pitchFamily="18" charset="0"/>
              </a:rPr>
              <a:t>Agratti</a:t>
            </a:r>
            <a:r>
              <a:rPr lang="fr-FR" sz="1400" dirty="0">
                <a:solidFill>
                  <a:srgbClr val="000000"/>
                </a:solidFill>
                <a:latin typeface="Times New Roman" panose="02020603050405020304" pitchFamily="18" charset="0"/>
                <a:ea typeface="Times New Roman" panose="02020603050405020304" pitchFamily="18" charset="0"/>
              </a:rPr>
              <a:t>, L., Burgos, D., </a:t>
            </a:r>
            <a:r>
              <a:rPr lang="fr-FR" sz="1400" dirty="0" err="1">
                <a:solidFill>
                  <a:srgbClr val="000000"/>
                </a:solidFill>
                <a:latin typeface="Times New Roman" panose="02020603050405020304" pitchFamily="18" charset="0"/>
                <a:ea typeface="Times New Roman" panose="02020603050405020304" pitchFamily="18" charset="0"/>
              </a:rPr>
              <a:t>Ducange</a:t>
            </a:r>
            <a:r>
              <a:rPr lang="fr-FR" sz="1400" dirty="0">
                <a:solidFill>
                  <a:srgbClr val="000000"/>
                </a:solidFill>
                <a:latin typeface="Times New Roman" panose="02020603050405020304" pitchFamily="18" charset="0"/>
                <a:ea typeface="Times New Roman" panose="02020603050405020304" pitchFamily="18" charset="0"/>
              </a:rPr>
              <a:t>, P., et al. (</a:t>
            </a:r>
            <a:r>
              <a:rPr lang="fr-FR" sz="1400" dirty="0" err="1">
                <a:solidFill>
                  <a:srgbClr val="000000"/>
                </a:solidFill>
                <a:latin typeface="Times New Roman" panose="02020603050405020304" pitchFamily="18" charset="0"/>
                <a:ea typeface="Times New Roman" panose="02020603050405020304" pitchFamily="18" charset="0"/>
              </a:rPr>
              <a:t>Dir</a:t>
            </a:r>
            <a:r>
              <a:rPr lang="fr-FR" sz="1400" dirty="0">
                <a:solidFill>
                  <a:srgbClr val="000000"/>
                </a:solidFill>
                <a:latin typeface="Times New Roman" panose="02020603050405020304" pitchFamily="18" charset="0"/>
                <a:ea typeface="Times New Roman" panose="02020603050405020304" pitchFamily="18" charset="0"/>
              </a:rPr>
              <a:t>.). Second International Workshop on </a:t>
            </a:r>
            <a:r>
              <a:rPr lang="fr-FR" sz="1400" dirty="0" err="1">
                <a:solidFill>
                  <a:srgbClr val="000000"/>
                </a:solidFill>
                <a:latin typeface="Times New Roman" panose="02020603050405020304" pitchFamily="18" charset="0"/>
                <a:ea typeface="Times New Roman" panose="02020603050405020304" pitchFamily="18" charset="0"/>
              </a:rPr>
              <a:t>Higher</a:t>
            </a:r>
            <a:r>
              <a:rPr lang="fr-FR" sz="1400" dirty="0">
                <a:solidFill>
                  <a:srgbClr val="000000"/>
                </a:solidFill>
                <a:latin typeface="Times New Roman" panose="02020603050405020304" pitchFamily="18" charset="0"/>
                <a:ea typeface="Times New Roman" panose="02020603050405020304" pitchFamily="18" charset="0"/>
              </a:rPr>
              <a:t> Education-Learning </a:t>
            </a:r>
            <a:r>
              <a:rPr lang="fr-FR" sz="1400" dirty="0" err="1">
                <a:solidFill>
                  <a:srgbClr val="000000"/>
                </a:solidFill>
                <a:latin typeface="Times New Roman" panose="02020603050405020304" pitchFamily="18" charset="0"/>
                <a:ea typeface="Times New Roman" panose="02020603050405020304" pitchFamily="18" charset="0"/>
              </a:rPr>
              <a:t>Methodologies</a:t>
            </a:r>
            <a:r>
              <a:rPr lang="fr-FR" sz="1400" dirty="0">
                <a:solidFill>
                  <a:srgbClr val="000000"/>
                </a:solidFill>
                <a:latin typeface="Times New Roman" panose="02020603050405020304" pitchFamily="18" charset="0"/>
                <a:ea typeface="Times New Roman" panose="02020603050405020304" pitchFamily="18" charset="0"/>
              </a:rPr>
              <a:t> and Technologies Online. </a:t>
            </a:r>
            <a:r>
              <a:rPr lang="fr-FR" sz="1400" dirty="0" err="1">
                <a:solidFill>
                  <a:srgbClr val="000000"/>
                </a:solidFill>
                <a:latin typeface="Times New Roman" panose="02020603050405020304" pitchFamily="18" charset="0"/>
                <a:ea typeface="Times New Roman" panose="02020603050405020304" pitchFamily="18" charset="0"/>
              </a:rPr>
              <a:t>Easy</a:t>
            </a:r>
            <a:r>
              <a:rPr lang="fr-FR" sz="1400" dirty="0">
                <a:solidFill>
                  <a:srgbClr val="000000"/>
                </a:solidFill>
                <a:latin typeface="Times New Roman" panose="02020603050405020304" pitchFamily="18" charset="0"/>
                <a:ea typeface="Times New Roman" panose="02020603050405020304" pitchFamily="18" charset="0"/>
              </a:rPr>
              <a:t> Chair for HELMETO 2020-Sept 17 et 18. (pp.).</a:t>
            </a:r>
            <a:r>
              <a:rPr lang="fr-FR" sz="1400" dirty="0">
                <a:solidFill>
                  <a:srgbClr val="0070C0"/>
                </a:solidFill>
                <a:latin typeface="Times New Roman" panose="02020603050405020304" pitchFamily="18" charset="0"/>
                <a:ea typeface="Times New Roman" panose="02020603050405020304" pitchFamily="18" charset="0"/>
              </a:rPr>
              <a:t> </a:t>
            </a:r>
            <a:r>
              <a:rPr lang="fr-FR" sz="1400" dirty="0">
                <a:solidFill>
                  <a:srgbClr val="000000"/>
                </a:solidFill>
                <a:latin typeface="Times New Roman" panose="02020603050405020304" pitchFamily="18" charset="0"/>
                <a:ea typeface="Times New Roman" panose="02020603050405020304" pitchFamily="18" charset="0"/>
              </a:rPr>
              <a:t>Book </a:t>
            </a:r>
            <a:r>
              <a:rPr lang="fr-FR" sz="1400" dirty="0" err="1">
                <a:solidFill>
                  <a:srgbClr val="000000"/>
                </a:solidFill>
                <a:latin typeface="Times New Roman" panose="02020603050405020304" pitchFamily="18" charset="0"/>
                <a:ea typeface="Times New Roman" panose="02020603050405020304" pitchFamily="18" charset="0"/>
              </a:rPr>
              <a:t>series</a:t>
            </a:r>
            <a:r>
              <a:rPr lang="fr-FR" sz="1400" dirty="0">
                <a:solidFill>
                  <a:srgbClr val="000000"/>
                </a:solidFill>
                <a:latin typeface="Times New Roman" panose="02020603050405020304" pitchFamily="18" charset="0"/>
                <a:ea typeface="Times New Roman" panose="02020603050405020304" pitchFamily="18" charset="0"/>
              </a:rPr>
              <a:t> communications in Computer and Information , </a:t>
            </a:r>
            <a:r>
              <a:rPr lang="fr-FR" sz="1400" dirty="0">
                <a:latin typeface="Times New Roman" panose="02020603050405020304" pitchFamily="18" charset="0"/>
              </a:rPr>
              <a:t>(CCIS, volume 1344).</a:t>
            </a:r>
            <a:r>
              <a:rPr lang="fr-FR" sz="1400" dirty="0"/>
              <a:t> </a:t>
            </a:r>
            <a:r>
              <a:rPr lang="fr-FR" sz="1400" u="sng" dirty="0">
                <a:solidFill>
                  <a:srgbClr val="0000FF"/>
                </a:solidFill>
                <a:latin typeface="Times New Roman" panose="02020603050405020304" pitchFamily="18" charset="0"/>
                <a:cs typeface="Times New Roman" panose="02020603050405020304" pitchFamily="18" charset="0"/>
                <a:hlinkClick r:id="rId4"/>
              </a:rPr>
              <a:t>https://link.springer.com/book/10.1007/978-3-030-67435-9</a:t>
            </a:r>
            <a:endParaRPr lang="fr-FR" sz="1400" dirty="0">
              <a:effectLst/>
            </a:endParaRPr>
          </a:p>
        </p:txBody>
      </p:sp>
      <p:sp>
        <p:nvSpPr>
          <p:cNvPr id="4" name="Rectangle 3"/>
          <p:cNvSpPr/>
          <p:nvPr/>
        </p:nvSpPr>
        <p:spPr>
          <a:xfrm>
            <a:off x="266336" y="-43790"/>
            <a:ext cx="9559603" cy="707886"/>
          </a:xfrm>
          <a:prstGeom prst="rect">
            <a:avLst/>
          </a:prstGeom>
        </p:spPr>
        <p:txBody>
          <a:bodyPr wrap="square">
            <a:spAutoFit/>
          </a:bodyPr>
          <a:lstStyle/>
          <a:p>
            <a:r>
              <a:rPr lang="fr-FR" sz="2000" b="1" dirty="0">
                <a:latin typeface="Century Gothic" panose="020B0502020202020204" pitchFamily="34" charset="0"/>
              </a:rPr>
              <a:t>Travail sur la « contre-transposition » à partir de Blogs professionnels et des traces écrites de professeurs-documentalistes</a:t>
            </a:r>
            <a:endParaRPr lang="fr-FR" sz="2000" dirty="0">
              <a:latin typeface="Century Gothic" panose="020B0502020202020204" pitchFamily="34" charset="0"/>
            </a:endParaRPr>
          </a:p>
        </p:txBody>
      </p:sp>
    </p:spTree>
    <p:extLst>
      <p:ext uri="{BB962C8B-B14F-4D97-AF65-F5344CB8AC3E}">
        <p14:creationId xmlns:p14="http://schemas.microsoft.com/office/powerpoint/2010/main" val="451632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390877" y="1854200"/>
            <a:ext cx="6492875" cy="831850"/>
          </a:xfrm>
          <a:prstGeom prst="rect">
            <a:avLst/>
          </a:prstGeom>
          <a:noFill/>
          <a:ln w="9525">
            <a:noFill/>
            <a:miter lim="800000"/>
            <a:headEnd/>
            <a:tailEnd/>
          </a:ln>
        </p:spPr>
        <p:txBody>
          <a:bodyPr wrap="none">
            <a:spAutoFit/>
          </a:bodyPr>
          <a:lstStyle/>
          <a:p>
            <a:r>
              <a:rPr lang="fr-FR" altLang="fr-FR" sz="2400" b="1" dirty="0">
                <a:solidFill>
                  <a:schemeClr val="tx2"/>
                </a:solidFill>
              </a:rPr>
              <a:t>DÉVELOPPEMENT DE L’ACRONYME </a:t>
            </a:r>
            <a:r>
              <a:rPr lang="fr-FR" altLang="fr-FR" sz="2400" b="1" dirty="0">
                <a:solidFill>
                  <a:srgbClr val="C00000"/>
                </a:solidFill>
              </a:rPr>
              <a:t>IDEKI</a:t>
            </a:r>
            <a:br>
              <a:rPr lang="fr-FR" altLang="fr-FR" sz="2400" b="1" dirty="0">
                <a:solidFill>
                  <a:schemeClr val="tx2"/>
                </a:solidFill>
              </a:rPr>
            </a:br>
            <a:endParaRPr lang="fr-FR" altLang="fr-FR" sz="2400" b="1" dirty="0">
              <a:solidFill>
                <a:schemeClr val="tx2"/>
              </a:solidFill>
            </a:endParaRPr>
          </a:p>
        </p:txBody>
      </p:sp>
      <p:sp>
        <p:nvSpPr>
          <p:cNvPr id="21506" name="Rectangle 5"/>
          <p:cNvSpPr>
            <a:spLocks noChangeArrowheads="1"/>
          </p:cNvSpPr>
          <p:nvPr/>
        </p:nvSpPr>
        <p:spPr bwMode="auto">
          <a:xfrm>
            <a:off x="1097316" y="2181578"/>
            <a:ext cx="8001000" cy="4267200"/>
          </a:xfrm>
          <a:prstGeom prst="rect">
            <a:avLst/>
          </a:prstGeom>
          <a:noFill/>
          <a:ln w="9525">
            <a:noFill/>
            <a:miter lim="800000"/>
            <a:headEnd/>
            <a:tailEnd/>
          </a:ln>
        </p:spPr>
        <p:txBody>
          <a:bodyPr/>
          <a:lstStyle/>
          <a:p>
            <a:pPr marL="342900" indent="-342900">
              <a:spcBef>
                <a:spcPct val="20000"/>
              </a:spcBef>
            </a:pPr>
            <a:endParaRPr lang="fr-FR" altLang="fr-FR" dirty="0">
              <a:latin typeface="Times New Roman" pitchFamily="18" charset="0"/>
            </a:endParaRPr>
          </a:p>
          <a:p>
            <a:pPr marL="342900" indent="-342900">
              <a:spcBef>
                <a:spcPct val="20000"/>
              </a:spcBef>
            </a:pPr>
            <a:r>
              <a:rPr lang="fr-FR" altLang="fr-FR" dirty="0">
                <a:latin typeface="Times New Roman" pitchFamily="18" charset="0"/>
              </a:rPr>
              <a:t> </a:t>
            </a:r>
            <a:r>
              <a:rPr lang="fr-FR" altLang="fr-FR" dirty="0">
                <a:solidFill>
                  <a:srgbClr val="FF0000"/>
                </a:solidFill>
                <a:latin typeface="Times New Roman" pitchFamily="18" charset="0"/>
              </a:rPr>
              <a:t> </a:t>
            </a:r>
            <a:r>
              <a:rPr lang="fr-FR" altLang="fr-FR" sz="2400" b="1" dirty="0">
                <a:solidFill>
                  <a:srgbClr val="C00000"/>
                </a:solidFill>
              </a:rPr>
              <a:t>I = INFORMATION</a:t>
            </a:r>
          </a:p>
          <a:p>
            <a:pPr marL="342900" indent="-342900">
              <a:spcBef>
                <a:spcPct val="20000"/>
              </a:spcBef>
            </a:pPr>
            <a:endParaRPr lang="fr-FR" altLang="fr-FR" sz="2400" b="1" dirty="0">
              <a:solidFill>
                <a:srgbClr val="C00000"/>
              </a:solidFill>
            </a:endParaRPr>
          </a:p>
          <a:p>
            <a:pPr marL="342900" indent="-342900">
              <a:spcBef>
                <a:spcPct val="20000"/>
              </a:spcBef>
            </a:pPr>
            <a:r>
              <a:rPr lang="fr-FR" altLang="fr-FR" sz="2400" b="1" dirty="0">
                <a:solidFill>
                  <a:srgbClr val="C00000"/>
                </a:solidFill>
              </a:rPr>
              <a:t> D = DIDACTIQUES, DOCUMENTATION</a:t>
            </a:r>
          </a:p>
          <a:p>
            <a:pPr marL="342900" indent="-342900">
              <a:spcBef>
                <a:spcPct val="20000"/>
              </a:spcBef>
            </a:pPr>
            <a:endParaRPr lang="fr-FR" altLang="fr-FR" sz="2400" b="1" dirty="0">
              <a:solidFill>
                <a:srgbClr val="C00000"/>
              </a:solidFill>
            </a:endParaRPr>
          </a:p>
          <a:p>
            <a:pPr marL="342900" indent="-342900">
              <a:spcBef>
                <a:spcPct val="20000"/>
              </a:spcBef>
            </a:pPr>
            <a:r>
              <a:rPr lang="fr-FR" altLang="fr-FR" sz="2400" b="1" dirty="0">
                <a:solidFill>
                  <a:srgbClr val="C00000"/>
                </a:solidFill>
              </a:rPr>
              <a:t> E = ENSEIGNEMENT-EDUCATION</a:t>
            </a:r>
          </a:p>
          <a:p>
            <a:pPr marL="342900" indent="-342900">
              <a:spcBef>
                <a:spcPct val="20000"/>
              </a:spcBef>
            </a:pPr>
            <a:endParaRPr lang="fr-FR" altLang="fr-FR" sz="2400" b="1" dirty="0">
              <a:solidFill>
                <a:srgbClr val="C00000"/>
              </a:solidFill>
            </a:endParaRPr>
          </a:p>
          <a:p>
            <a:pPr marL="342900" indent="-342900">
              <a:spcBef>
                <a:spcPct val="20000"/>
              </a:spcBef>
            </a:pPr>
            <a:r>
              <a:rPr lang="fr-FR" altLang="fr-FR" sz="2400" b="1" dirty="0">
                <a:solidFill>
                  <a:srgbClr val="C00000"/>
                </a:solidFill>
              </a:rPr>
              <a:t> K = KNOWLEDGE, KULTUR</a:t>
            </a:r>
          </a:p>
          <a:p>
            <a:pPr marL="342900" indent="-342900">
              <a:spcBef>
                <a:spcPct val="20000"/>
              </a:spcBef>
            </a:pPr>
            <a:endParaRPr lang="fr-FR" altLang="fr-FR" sz="2400" b="1" dirty="0">
              <a:solidFill>
                <a:srgbClr val="C00000"/>
              </a:solidFill>
            </a:endParaRPr>
          </a:p>
          <a:p>
            <a:pPr marL="342900" indent="-342900">
              <a:spcBef>
                <a:spcPct val="20000"/>
              </a:spcBef>
            </a:pPr>
            <a:r>
              <a:rPr lang="fr-FR" altLang="fr-FR" sz="2400" b="1" dirty="0">
                <a:solidFill>
                  <a:srgbClr val="C00000"/>
                </a:solidFill>
              </a:rPr>
              <a:t> I = INGÉNIERIE/INNOVATION</a:t>
            </a:r>
          </a:p>
        </p:txBody>
      </p:sp>
      <p:pic>
        <p:nvPicPr>
          <p:cNvPr id="21507" name="Picture 5" descr="coquelicot"/>
          <p:cNvPicPr>
            <a:picLocks noChangeAspect="1" noChangeArrowheads="1"/>
          </p:cNvPicPr>
          <p:nvPr/>
        </p:nvPicPr>
        <p:blipFill>
          <a:blip r:embed="rId2"/>
          <a:srcRect t="7358" r="-124" b="6438"/>
          <a:stretch>
            <a:fillRect/>
          </a:stretch>
        </p:blipFill>
        <p:spPr bwMode="auto">
          <a:xfrm>
            <a:off x="5212116" y="4315178"/>
            <a:ext cx="1211262" cy="1990725"/>
          </a:xfrm>
          <a:prstGeom prst="rect">
            <a:avLst/>
          </a:prstGeom>
          <a:noFill/>
          <a:ln w="9525">
            <a:noFill/>
            <a:miter lim="800000"/>
            <a:headEnd/>
            <a:tailEnd/>
          </a:ln>
        </p:spPr>
      </p:pic>
      <p:sp>
        <p:nvSpPr>
          <p:cNvPr id="2" name="Rectangle 1"/>
          <p:cNvSpPr/>
          <p:nvPr/>
        </p:nvSpPr>
        <p:spPr>
          <a:xfrm>
            <a:off x="221544" y="70051"/>
            <a:ext cx="9225492" cy="1569660"/>
          </a:xfrm>
          <a:prstGeom prst="rect">
            <a:avLst/>
          </a:prstGeom>
        </p:spPr>
        <p:txBody>
          <a:bodyPr wrap="square">
            <a:spAutoFit/>
          </a:bodyPr>
          <a:lstStyle/>
          <a:p>
            <a:r>
              <a:rPr lang="fr-FR" sz="3200" b="1" dirty="0">
                <a:latin typeface="Century Gothic" panose="020B0502020202020204" pitchFamily="34" charset="0"/>
              </a:rPr>
              <a:t>Le projet de recherche « IDEKI : Didactiques, métiers de l’humain et intelligence collective »</a:t>
            </a:r>
            <a:endParaRPr lang="fr-FR" sz="3200" dirty="0">
              <a:latin typeface="Century Gothic" panose="020B0502020202020204" pitchFamily="34" charset="0"/>
            </a:endParaRPr>
          </a:p>
        </p:txBody>
      </p:sp>
    </p:spTree>
    <p:extLst>
      <p:ext uri="{BB962C8B-B14F-4D97-AF65-F5344CB8AC3E}">
        <p14:creationId xmlns:p14="http://schemas.microsoft.com/office/powerpoint/2010/main" val="2679484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25613" y="706438"/>
            <a:ext cx="8912225" cy="1281112"/>
          </a:xfrm>
        </p:spPr>
        <p:txBody>
          <a:bodyPr/>
          <a:lstStyle/>
          <a:p>
            <a:r>
              <a:rPr lang="fr-FR" altLang="fr-FR" sz="2400" b="1" dirty="0">
                <a:solidFill>
                  <a:srgbClr val="C00000"/>
                </a:solidFill>
              </a:rPr>
              <a:t>LE DISPOSITIF IDEKI</a:t>
            </a:r>
          </a:p>
        </p:txBody>
      </p:sp>
      <p:sp>
        <p:nvSpPr>
          <p:cNvPr id="82947" name="Rectangle 3"/>
          <p:cNvSpPr>
            <a:spLocks noGrp="1" noChangeArrowheads="1"/>
          </p:cNvSpPr>
          <p:nvPr>
            <p:ph type="body" idx="1"/>
          </p:nvPr>
        </p:nvSpPr>
        <p:spPr>
          <a:xfrm>
            <a:off x="1604963" y="1905000"/>
            <a:ext cx="8915400" cy="3778250"/>
          </a:xfrm>
        </p:spPr>
        <p:txBody>
          <a:bodyPr rtlCol="0">
            <a:normAutofit lnSpcReduction="10000"/>
          </a:bodyPr>
          <a:lstStyle/>
          <a:p>
            <a:pPr fontAlgn="auto">
              <a:lnSpc>
                <a:spcPct val="80000"/>
              </a:lnSpc>
              <a:spcAft>
                <a:spcPts val="0"/>
              </a:spcAft>
              <a:buFont typeface="Wingdings 3" charset="2"/>
              <a:buChar char=""/>
              <a:defRPr/>
            </a:pPr>
            <a:r>
              <a:rPr lang="fr-FR" altLang="fr-FR" sz="2600" b="1" dirty="0">
                <a:solidFill>
                  <a:schemeClr val="tx1"/>
                </a:solidFill>
                <a:latin typeface="+mj-lt"/>
                <a:cs typeface="Arial" panose="020B0604020202020204" pitchFamily="34" charset="0"/>
              </a:rPr>
              <a:t>UN ESPACE HYBRIDE ET STRUCTURÉ</a:t>
            </a:r>
            <a:endParaRPr lang="fr-FR" altLang="fr-FR" sz="2600" dirty="0">
              <a:solidFill>
                <a:schemeClr val="tx1"/>
              </a:solidFill>
              <a:latin typeface="+mj-lt"/>
              <a:cs typeface="Arial" panose="020B0604020202020204" pitchFamily="34" charset="0"/>
            </a:endParaRPr>
          </a:p>
          <a:p>
            <a:pPr fontAlgn="auto">
              <a:lnSpc>
                <a:spcPct val="80000"/>
              </a:lnSpc>
              <a:spcAft>
                <a:spcPts val="0"/>
              </a:spcAft>
              <a:buFontTx/>
              <a:buNone/>
              <a:defRPr/>
            </a:pPr>
            <a:endParaRPr lang="fr-FR" altLang="fr-FR" sz="2600" b="1" dirty="0">
              <a:solidFill>
                <a:schemeClr val="tx1"/>
              </a:solidFill>
              <a:latin typeface="+mj-lt"/>
              <a:cs typeface="Arial" panose="020B0604020202020204" pitchFamily="34" charset="0"/>
            </a:endParaRPr>
          </a:p>
          <a:p>
            <a:pPr fontAlgn="auto">
              <a:lnSpc>
                <a:spcPct val="80000"/>
              </a:lnSpc>
              <a:spcAft>
                <a:spcPts val="0"/>
              </a:spcAft>
              <a:buFont typeface="Wingdings 3" charset="2"/>
              <a:buChar char=""/>
              <a:defRPr/>
            </a:pPr>
            <a:r>
              <a:rPr lang="fr-FR" altLang="fr-FR" sz="2600" b="1" dirty="0">
                <a:solidFill>
                  <a:schemeClr val="tx1"/>
                </a:solidFill>
                <a:latin typeface="+mj-lt"/>
                <a:cs typeface="Arial" panose="020B0604020202020204" pitchFamily="34" charset="0"/>
              </a:rPr>
              <a:t>UNE MANIFESTATION BI-ANNUELLE : colloque IDEKI</a:t>
            </a:r>
            <a:endParaRPr lang="fr-FR" altLang="fr-FR" sz="2600" dirty="0">
              <a:solidFill>
                <a:schemeClr val="tx1"/>
              </a:solidFill>
              <a:latin typeface="+mj-lt"/>
              <a:cs typeface="Arial" panose="020B0604020202020204" pitchFamily="34" charset="0"/>
            </a:endParaRPr>
          </a:p>
          <a:p>
            <a:pPr fontAlgn="auto">
              <a:lnSpc>
                <a:spcPct val="80000"/>
              </a:lnSpc>
              <a:spcAft>
                <a:spcPts val="0"/>
              </a:spcAft>
              <a:buFont typeface="Wingdings 3" charset="2"/>
              <a:buChar char=""/>
              <a:defRPr/>
            </a:pPr>
            <a:endParaRPr lang="fr-FR" altLang="fr-FR" sz="2600" b="1" dirty="0">
              <a:solidFill>
                <a:schemeClr val="tx1"/>
              </a:solidFill>
              <a:latin typeface="+mj-lt"/>
              <a:cs typeface="Arial" panose="020B0604020202020204" pitchFamily="34" charset="0"/>
            </a:endParaRPr>
          </a:p>
          <a:p>
            <a:pPr fontAlgn="auto">
              <a:lnSpc>
                <a:spcPct val="80000"/>
              </a:lnSpc>
              <a:spcAft>
                <a:spcPts val="0"/>
              </a:spcAft>
              <a:buFont typeface="Wingdings 3" charset="2"/>
              <a:buChar char=""/>
              <a:defRPr/>
            </a:pPr>
            <a:r>
              <a:rPr lang="fr-FR" altLang="fr-FR" sz="2600" b="1" dirty="0">
                <a:solidFill>
                  <a:schemeClr val="tx1"/>
                </a:solidFill>
                <a:latin typeface="+mj-lt"/>
                <a:cs typeface="Arial" panose="020B0604020202020204" pitchFamily="34" charset="0"/>
              </a:rPr>
              <a:t>UN PROJET DE RECHERCHE </a:t>
            </a:r>
          </a:p>
          <a:p>
            <a:pPr fontAlgn="auto">
              <a:lnSpc>
                <a:spcPct val="80000"/>
              </a:lnSpc>
              <a:spcAft>
                <a:spcPts val="0"/>
              </a:spcAft>
              <a:buFont typeface="Wingdings 3" charset="2"/>
              <a:buChar char=""/>
              <a:defRPr/>
            </a:pPr>
            <a:endParaRPr lang="fr-FR" altLang="fr-FR" sz="2600" b="1" dirty="0">
              <a:solidFill>
                <a:schemeClr val="tx1"/>
              </a:solidFill>
              <a:latin typeface="+mj-lt"/>
              <a:cs typeface="Arial" panose="020B0604020202020204" pitchFamily="34" charset="0"/>
            </a:endParaRPr>
          </a:p>
          <a:p>
            <a:pPr fontAlgn="auto">
              <a:lnSpc>
                <a:spcPct val="80000"/>
              </a:lnSpc>
              <a:spcAft>
                <a:spcPts val="0"/>
              </a:spcAft>
              <a:buFont typeface="Wingdings 3" charset="2"/>
              <a:buChar char=""/>
              <a:defRPr/>
            </a:pPr>
            <a:r>
              <a:rPr lang="fr-FR" altLang="fr-FR" sz="2600" b="1" dirty="0">
                <a:solidFill>
                  <a:schemeClr val="tx1"/>
                </a:solidFill>
                <a:latin typeface="+mj-lt"/>
                <a:cs typeface="Arial" panose="020B0604020202020204" pitchFamily="34" charset="0"/>
              </a:rPr>
              <a:t>UNE LIGNE ÉDITORIALE</a:t>
            </a:r>
          </a:p>
          <a:p>
            <a:pPr fontAlgn="auto">
              <a:lnSpc>
                <a:spcPct val="80000"/>
              </a:lnSpc>
              <a:spcAft>
                <a:spcPts val="0"/>
              </a:spcAft>
              <a:buFont typeface="Wingdings 3" charset="2"/>
              <a:buChar char=""/>
              <a:defRPr/>
            </a:pPr>
            <a:endParaRPr lang="fr-FR" altLang="fr-FR" sz="2600" b="1" dirty="0">
              <a:solidFill>
                <a:schemeClr val="tx1"/>
              </a:solidFill>
              <a:latin typeface="+mj-lt"/>
              <a:cs typeface="Arial" panose="020B0604020202020204" pitchFamily="34" charset="0"/>
            </a:endParaRPr>
          </a:p>
          <a:p>
            <a:pPr fontAlgn="auto">
              <a:lnSpc>
                <a:spcPct val="80000"/>
              </a:lnSpc>
              <a:spcAft>
                <a:spcPts val="0"/>
              </a:spcAft>
              <a:buFont typeface="Wingdings 3" charset="2"/>
              <a:buChar char=""/>
              <a:defRPr/>
            </a:pPr>
            <a:r>
              <a:rPr lang="fr-FR" altLang="fr-FR" sz="2600" b="1" dirty="0">
                <a:solidFill>
                  <a:schemeClr val="tx1"/>
                </a:solidFill>
                <a:latin typeface="+mj-lt"/>
                <a:cs typeface="Arial" panose="020B0604020202020204" pitchFamily="34" charset="0"/>
              </a:rPr>
              <a:t>UN RÉSEAU COOPÉRATIF (Professionnels, Chercheurs, Etudiants)</a:t>
            </a:r>
            <a:endParaRPr lang="fr-FR" altLang="fr-FR" sz="2600" b="1" dirty="0">
              <a:solidFill>
                <a:srgbClr val="FF0000"/>
              </a:solidFill>
              <a:latin typeface="Arial" panose="020B0604020202020204" pitchFamily="34" charset="0"/>
              <a:cs typeface="Arial" panose="020B0604020202020204" pitchFamily="34" charset="0"/>
            </a:endParaRPr>
          </a:p>
          <a:p>
            <a:pPr fontAlgn="auto">
              <a:lnSpc>
                <a:spcPct val="80000"/>
              </a:lnSpc>
              <a:spcAft>
                <a:spcPts val="0"/>
              </a:spcAft>
              <a:buFont typeface="Wingdings 3" charset="2"/>
              <a:buChar char=""/>
              <a:defRPr/>
            </a:pPr>
            <a:endParaRPr lang="fr-FR" altLang="fr-FR" sz="2000" dirty="0">
              <a:solidFill>
                <a:schemeClr val="tx1">
                  <a:lumMod val="75000"/>
                  <a:lumOff val="25000"/>
                </a:schemeClr>
              </a:solidFill>
            </a:endParaRPr>
          </a:p>
          <a:p>
            <a:pPr fontAlgn="auto">
              <a:lnSpc>
                <a:spcPct val="80000"/>
              </a:lnSpc>
              <a:spcAft>
                <a:spcPts val="0"/>
              </a:spcAft>
              <a:buFont typeface="Wingdings 3" charset="2"/>
              <a:buChar char=""/>
              <a:defRPr/>
            </a:pPr>
            <a:endParaRPr lang="fr-FR" altLang="fr-FR" sz="2400" dirty="0">
              <a:solidFill>
                <a:schemeClr val="tx1">
                  <a:lumMod val="75000"/>
                  <a:lumOff val="25000"/>
                </a:schemeClr>
              </a:solidFill>
            </a:endParaRPr>
          </a:p>
        </p:txBody>
      </p:sp>
    </p:spTree>
    <p:extLst>
      <p:ext uri="{BB962C8B-B14F-4D97-AF65-F5344CB8AC3E}">
        <p14:creationId xmlns:p14="http://schemas.microsoft.com/office/powerpoint/2010/main" val="3811179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u numéro de diapositive 5"/>
          <p:cNvSpPr>
            <a:spLocks noGrp="1"/>
          </p:cNvSpPr>
          <p:nvPr>
            <p:ph type="sldNum" sz="quarter" idx="12"/>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737876DE-72C1-44B1-A0FB-12290FED1D21}" type="slidenum">
              <a:rPr lang="fr-FR" altLang="fr-FR" sz="1400" smtClean="0">
                <a:solidFill>
                  <a:schemeClr val="tx1"/>
                </a:solidFill>
                <a:latin typeface="Arial" charset="0"/>
                <a:cs typeface="Arial" charset="0"/>
              </a:rPr>
              <a:pPr fontAlgn="base">
                <a:spcBef>
                  <a:spcPct val="0"/>
                </a:spcBef>
                <a:spcAft>
                  <a:spcPct val="0"/>
                </a:spcAft>
              </a:pPr>
              <a:t>36</a:t>
            </a:fld>
            <a:endParaRPr lang="fr-FR" altLang="fr-FR" sz="1400">
              <a:solidFill>
                <a:schemeClr val="tx1"/>
              </a:solidFill>
              <a:latin typeface="Arial" charset="0"/>
              <a:cs typeface="Arial" charset="0"/>
            </a:endParaRPr>
          </a:p>
        </p:txBody>
      </p:sp>
      <p:sp>
        <p:nvSpPr>
          <p:cNvPr id="25602" name="Rectangle 2"/>
          <p:cNvSpPr>
            <a:spLocks noGrp="1" noChangeArrowheads="1"/>
          </p:cNvSpPr>
          <p:nvPr>
            <p:ph type="title"/>
          </p:nvPr>
        </p:nvSpPr>
        <p:spPr>
          <a:xfrm>
            <a:off x="2063750" y="0"/>
            <a:ext cx="8229600" cy="1143000"/>
          </a:xfrm>
        </p:spPr>
        <p:txBody>
          <a:bodyPr/>
          <a:lstStyle/>
          <a:p>
            <a:pPr algn="ctr"/>
            <a:r>
              <a:rPr lang="fr-FR" altLang="fr-FR" sz="1600"/>
              <a:t> </a:t>
            </a:r>
            <a:r>
              <a:rPr lang="fr-FR" altLang="fr-FR" sz="2000" b="1"/>
              <a:t>UN ESPACE D’INFORMATION, DE DOCUMENTATION, D’ÉCHANGE, DE PRODUCTION DE CONSTRUCTION DE SAVOIRS ET DE CONNAISSANCES</a:t>
            </a:r>
          </a:p>
        </p:txBody>
      </p:sp>
      <p:sp>
        <p:nvSpPr>
          <p:cNvPr id="25603" name="Text Box 4"/>
          <p:cNvSpPr txBox="1">
            <a:spLocks noChangeArrowheads="1"/>
          </p:cNvSpPr>
          <p:nvPr/>
        </p:nvSpPr>
        <p:spPr bwMode="auto">
          <a:xfrm>
            <a:off x="1847850" y="6216650"/>
            <a:ext cx="8424863" cy="369888"/>
          </a:xfrm>
          <a:prstGeom prst="rect">
            <a:avLst/>
          </a:prstGeom>
          <a:noFill/>
          <a:ln w="9525">
            <a:noFill/>
            <a:miter lim="800000"/>
            <a:headEnd/>
            <a:tailEnd/>
          </a:ln>
        </p:spPr>
        <p:txBody>
          <a:bodyPr>
            <a:spAutoFit/>
          </a:bodyPr>
          <a:lstStyle/>
          <a:p>
            <a:pPr>
              <a:spcBef>
                <a:spcPct val="50000"/>
              </a:spcBef>
            </a:pPr>
            <a:endParaRPr lang="fr-FR" altLang="fr-FR"/>
          </a:p>
        </p:txBody>
      </p:sp>
      <p:pic>
        <p:nvPicPr>
          <p:cNvPr id="25605" name="Espace réservé du contenu 30"/>
          <p:cNvPicPr>
            <a:picLocks noGrp="1" noChangeAspect="1"/>
          </p:cNvPicPr>
          <p:nvPr>
            <p:ph idx="1"/>
          </p:nvPr>
        </p:nvPicPr>
        <p:blipFill>
          <a:blip r:embed="rId3"/>
          <a:srcRect/>
          <a:stretch>
            <a:fillRect/>
          </a:stretch>
        </p:blipFill>
        <p:spPr>
          <a:xfrm>
            <a:off x="3076575" y="1098550"/>
            <a:ext cx="5908675" cy="1771650"/>
          </a:xfrm>
        </p:spPr>
      </p:pic>
      <p:sp>
        <p:nvSpPr>
          <p:cNvPr id="25606" name="ZoneTexte 104447"/>
          <p:cNvSpPr txBox="1">
            <a:spLocks noChangeArrowheads="1"/>
          </p:cNvSpPr>
          <p:nvPr/>
        </p:nvSpPr>
        <p:spPr bwMode="auto">
          <a:xfrm>
            <a:off x="3232150" y="2717800"/>
            <a:ext cx="5508625" cy="3309938"/>
          </a:xfrm>
          <a:prstGeom prst="rect">
            <a:avLst/>
          </a:prstGeom>
          <a:noFill/>
          <a:ln w="9525">
            <a:noFill/>
            <a:miter lim="800000"/>
            <a:headEnd/>
            <a:tailEnd/>
          </a:ln>
        </p:spPr>
        <p:txBody>
          <a:bodyPr>
            <a:spAutoFit/>
          </a:bodyPr>
          <a:lstStyle/>
          <a:p>
            <a:endParaRPr lang="fr-FR">
              <a:latin typeface="Century Gothic" pitchFamily="34" charset="0"/>
            </a:endParaRPr>
          </a:p>
        </p:txBody>
      </p:sp>
      <p:sp>
        <p:nvSpPr>
          <p:cNvPr id="25607" name="ZoneTexte 66"/>
          <p:cNvSpPr txBox="1">
            <a:spLocks noChangeArrowheads="1"/>
          </p:cNvSpPr>
          <p:nvPr/>
        </p:nvSpPr>
        <p:spPr bwMode="auto">
          <a:xfrm>
            <a:off x="3232150" y="3133725"/>
            <a:ext cx="5707063" cy="2692400"/>
          </a:xfrm>
          <a:prstGeom prst="rect">
            <a:avLst/>
          </a:prstGeom>
          <a:noFill/>
          <a:ln w="9525">
            <a:noFill/>
            <a:miter lim="800000"/>
            <a:headEnd/>
            <a:tailEnd/>
          </a:ln>
        </p:spPr>
        <p:txBody>
          <a:bodyPr>
            <a:spAutoFit/>
          </a:bodyPr>
          <a:lstStyle/>
          <a:p>
            <a:endParaRPr lang="fr-FR">
              <a:latin typeface="Century Gothic" pitchFamily="34" charset="0"/>
            </a:endParaRPr>
          </a:p>
        </p:txBody>
      </p:sp>
      <p:sp>
        <p:nvSpPr>
          <p:cNvPr id="25608" name="ZoneTexte 75"/>
          <p:cNvSpPr txBox="1">
            <a:spLocks noChangeArrowheads="1"/>
          </p:cNvSpPr>
          <p:nvPr/>
        </p:nvSpPr>
        <p:spPr bwMode="auto">
          <a:xfrm>
            <a:off x="3232150" y="2946400"/>
            <a:ext cx="5707063" cy="2690813"/>
          </a:xfrm>
          <a:prstGeom prst="rect">
            <a:avLst/>
          </a:prstGeom>
          <a:noFill/>
          <a:ln w="9525">
            <a:noFill/>
            <a:miter lim="800000"/>
            <a:headEnd/>
            <a:tailEnd/>
          </a:ln>
        </p:spPr>
        <p:txBody>
          <a:bodyPr>
            <a:spAutoFit/>
          </a:bodyPr>
          <a:lstStyle/>
          <a:p>
            <a:endParaRPr lang="fr-FR">
              <a:latin typeface="Century Gothic" pitchFamily="34" charset="0"/>
            </a:endParaRPr>
          </a:p>
        </p:txBody>
      </p:sp>
      <p:pic>
        <p:nvPicPr>
          <p:cNvPr id="25609" name="Image 104448"/>
          <p:cNvPicPr>
            <a:picLocks noChangeAspect="1"/>
          </p:cNvPicPr>
          <p:nvPr/>
        </p:nvPicPr>
        <p:blipFill>
          <a:blip r:embed="rId4"/>
          <a:srcRect/>
          <a:stretch>
            <a:fillRect/>
          </a:stretch>
        </p:blipFill>
        <p:spPr bwMode="auto">
          <a:xfrm>
            <a:off x="4078288" y="3335338"/>
            <a:ext cx="1828800" cy="895350"/>
          </a:xfrm>
          <a:prstGeom prst="rect">
            <a:avLst/>
          </a:prstGeom>
          <a:noFill/>
          <a:ln w="9525">
            <a:noFill/>
            <a:miter lim="800000"/>
            <a:headEnd/>
            <a:tailEnd/>
          </a:ln>
        </p:spPr>
      </p:pic>
      <p:pic>
        <p:nvPicPr>
          <p:cNvPr id="25610" name="Image 104453"/>
          <p:cNvPicPr>
            <a:picLocks noChangeAspect="1"/>
          </p:cNvPicPr>
          <p:nvPr/>
        </p:nvPicPr>
        <p:blipFill>
          <a:blip r:embed="rId5"/>
          <a:srcRect/>
          <a:stretch>
            <a:fillRect/>
          </a:stretch>
        </p:blipFill>
        <p:spPr bwMode="auto">
          <a:xfrm>
            <a:off x="6753225" y="3265488"/>
            <a:ext cx="1828800" cy="889000"/>
          </a:xfrm>
          <a:prstGeom prst="rect">
            <a:avLst/>
          </a:prstGeom>
          <a:noFill/>
          <a:ln w="9525">
            <a:noFill/>
            <a:miter lim="800000"/>
            <a:headEnd/>
            <a:tailEnd/>
          </a:ln>
        </p:spPr>
      </p:pic>
      <p:pic>
        <p:nvPicPr>
          <p:cNvPr id="25611" name="Image 104454"/>
          <p:cNvPicPr>
            <a:picLocks noChangeAspect="1"/>
          </p:cNvPicPr>
          <p:nvPr/>
        </p:nvPicPr>
        <p:blipFill>
          <a:blip r:embed="rId6"/>
          <a:srcRect/>
          <a:stretch>
            <a:fillRect/>
          </a:stretch>
        </p:blipFill>
        <p:spPr bwMode="auto">
          <a:xfrm>
            <a:off x="6856413" y="4616450"/>
            <a:ext cx="1828800" cy="895350"/>
          </a:xfrm>
          <a:prstGeom prst="rect">
            <a:avLst/>
          </a:prstGeom>
          <a:noFill/>
          <a:ln w="9525">
            <a:noFill/>
            <a:miter lim="800000"/>
            <a:headEnd/>
            <a:tailEnd/>
          </a:ln>
        </p:spPr>
      </p:pic>
      <p:sp>
        <p:nvSpPr>
          <p:cNvPr id="25612" name="ZoneTexte 87"/>
          <p:cNvSpPr txBox="1">
            <a:spLocks noChangeArrowheads="1"/>
          </p:cNvSpPr>
          <p:nvPr/>
        </p:nvSpPr>
        <p:spPr bwMode="auto">
          <a:xfrm>
            <a:off x="3232150" y="2865438"/>
            <a:ext cx="5707063" cy="2690812"/>
          </a:xfrm>
          <a:prstGeom prst="rect">
            <a:avLst/>
          </a:prstGeom>
          <a:noFill/>
          <a:ln w="9525">
            <a:noFill/>
            <a:miter lim="800000"/>
            <a:headEnd/>
            <a:tailEnd/>
          </a:ln>
        </p:spPr>
        <p:txBody>
          <a:bodyPr>
            <a:spAutoFit/>
          </a:bodyPr>
          <a:lstStyle/>
          <a:p>
            <a:endParaRPr lang="fr-FR">
              <a:latin typeface="Century Gothic" pitchFamily="34" charset="0"/>
            </a:endParaRPr>
          </a:p>
        </p:txBody>
      </p:sp>
      <p:sp>
        <p:nvSpPr>
          <p:cNvPr id="25613" name="ZoneTexte 88"/>
          <p:cNvSpPr txBox="1">
            <a:spLocks noChangeArrowheads="1"/>
          </p:cNvSpPr>
          <p:nvPr/>
        </p:nvSpPr>
        <p:spPr bwMode="auto">
          <a:xfrm>
            <a:off x="3384550" y="3097213"/>
            <a:ext cx="5197475" cy="2171700"/>
          </a:xfrm>
          <a:prstGeom prst="rect">
            <a:avLst/>
          </a:prstGeom>
          <a:noFill/>
          <a:ln w="9525">
            <a:noFill/>
            <a:miter lim="800000"/>
            <a:headEnd/>
            <a:tailEnd/>
          </a:ln>
        </p:spPr>
        <p:txBody>
          <a:bodyPr>
            <a:spAutoFit/>
          </a:bodyPr>
          <a:lstStyle/>
          <a:p>
            <a:endParaRPr lang="fr-FR">
              <a:latin typeface="Century Gothic" pitchFamily="34" charset="0"/>
            </a:endParaRPr>
          </a:p>
        </p:txBody>
      </p:sp>
      <p:sp>
        <p:nvSpPr>
          <p:cNvPr id="25614" name="ZoneTexte 89"/>
          <p:cNvSpPr txBox="1">
            <a:spLocks noChangeArrowheads="1"/>
          </p:cNvSpPr>
          <p:nvPr/>
        </p:nvSpPr>
        <p:spPr bwMode="auto">
          <a:xfrm>
            <a:off x="3076575" y="1917700"/>
            <a:ext cx="5529263" cy="1825625"/>
          </a:xfrm>
          <a:prstGeom prst="rect">
            <a:avLst/>
          </a:prstGeom>
          <a:noFill/>
          <a:ln w="9525">
            <a:noFill/>
            <a:miter lim="800000"/>
            <a:headEnd/>
            <a:tailEnd/>
          </a:ln>
        </p:spPr>
        <p:txBody>
          <a:bodyPr>
            <a:spAutoFit/>
          </a:bodyPr>
          <a:lstStyle/>
          <a:p>
            <a:endParaRPr lang="fr-FR">
              <a:latin typeface="Century Gothic" pitchFamily="34" charset="0"/>
            </a:endParaRPr>
          </a:p>
        </p:txBody>
      </p:sp>
      <p:pic>
        <p:nvPicPr>
          <p:cNvPr id="25615" name="Image 104455"/>
          <p:cNvPicPr>
            <a:picLocks noChangeAspect="1"/>
          </p:cNvPicPr>
          <p:nvPr/>
        </p:nvPicPr>
        <p:blipFill>
          <a:blip r:embed="rId7"/>
          <a:srcRect/>
          <a:stretch>
            <a:fillRect/>
          </a:stretch>
        </p:blipFill>
        <p:spPr bwMode="auto">
          <a:xfrm>
            <a:off x="4257675" y="4681538"/>
            <a:ext cx="1828800" cy="895350"/>
          </a:xfrm>
          <a:prstGeom prst="rect">
            <a:avLst/>
          </a:prstGeom>
          <a:noFill/>
          <a:ln w="9525">
            <a:noFill/>
            <a:miter lim="800000"/>
            <a:headEnd/>
            <a:tailEnd/>
          </a:ln>
        </p:spPr>
      </p:pic>
      <p:pic>
        <p:nvPicPr>
          <p:cNvPr id="25616" name="Image 104456"/>
          <p:cNvPicPr>
            <a:picLocks noChangeAspect="1"/>
          </p:cNvPicPr>
          <p:nvPr/>
        </p:nvPicPr>
        <p:blipFill>
          <a:blip r:embed="rId8"/>
          <a:srcRect/>
          <a:stretch>
            <a:fillRect/>
          </a:stretch>
        </p:blipFill>
        <p:spPr bwMode="auto">
          <a:xfrm>
            <a:off x="3408363" y="3505200"/>
            <a:ext cx="323850" cy="314325"/>
          </a:xfrm>
          <a:prstGeom prst="rect">
            <a:avLst/>
          </a:prstGeom>
          <a:noFill/>
          <a:ln w="9525">
            <a:noFill/>
            <a:miter lim="800000"/>
            <a:headEnd/>
            <a:tailEnd/>
          </a:ln>
        </p:spPr>
      </p:pic>
      <p:pic>
        <p:nvPicPr>
          <p:cNvPr id="25617" name="Image 104457"/>
          <p:cNvPicPr>
            <a:picLocks noChangeAspect="1"/>
          </p:cNvPicPr>
          <p:nvPr/>
        </p:nvPicPr>
        <p:blipFill>
          <a:blip r:embed="rId9"/>
          <a:srcRect/>
          <a:stretch>
            <a:fillRect/>
          </a:stretch>
        </p:blipFill>
        <p:spPr bwMode="auto">
          <a:xfrm>
            <a:off x="3408363" y="3944938"/>
            <a:ext cx="323850" cy="314325"/>
          </a:xfrm>
          <a:prstGeom prst="rect">
            <a:avLst/>
          </a:prstGeom>
          <a:noFill/>
          <a:ln w="9525">
            <a:noFill/>
            <a:miter lim="800000"/>
            <a:headEnd/>
            <a:tailEnd/>
          </a:ln>
        </p:spPr>
      </p:pic>
      <p:pic>
        <p:nvPicPr>
          <p:cNvPr id="25618" name="Image 104458"/>
          <p:cNvPicPr>
            <a:picLocks noChangeAspect="1"/>
          </p:cNvPicPr>
          <p:nvPr/>
        </p:nvPicPr>
        <p:blipFill>
          <a:blip r:embed="rId10"/>
          <a:srcRect/>
          <a:stretch>
            <a:fillRect/>
          </a:stretch>
        </p:blipFill>
        <p:spPr bwMode="auto">
          <a:xfrm>
            <a:off x="3414713" y="4373563"/>
            <a:ext cx="323850" cy="358775"/>
          </a:xfrm>
          <a:prstGeom prst="rect">
            <a:avLst/>
          </a:prstGeom>
          <a:noFill/>
          <a:ln w="9525">
            <a:noFill/>
            <a:miter lim="800000"/>
            <a:headEnd/>
            <a:tailEnd/>
          </a:ln>
        </p:spPr>
      </p:pic>
      <p:pic>
        <p:nvPicPr>
          <p:cNvPr id="25619" name="Image 104459"/>
          <p:cNvPicPr>
            <a:picLocks noChangeAspect="1"/>
          </p:cNvPicPr>
          <p:nvPr/>
        </p:nvPicPr>
        <p:blipFill>
          <a:blip r:embed="rId11"/>
          <a:srcRect/>
          <a:stretch>
            <a:fillRect/>
          </a:stretch>
        </p:blipFill>
        <p:spPr bwMode="auto">
          <a:xfrm>
            <a:off x="3440113" y="4845050"/>
            <a:ext cx="323850" cy="314325"/>
          </a:xfrm>
          <a:prstGeom prst="rect">
            <a:avLst/>
          </a:prstGeom>
          <a:noFill/>
          <a:ln w="9525">
            <a:noFill/>
            <a:miter lim="800000"/>
            <a:headEnd/>
            <a:tailEnd/>
          </a:ln>
        </p:spPr>
      </p:pic>
      <p:pic>
        <p:nvPicPr>
          <p:cNvPr id="25620" name="Image 104460"/>
          <p:cNvPicPr>
            <a:picLocks noChangeAspect="1"/>
          </p:cNvPicPr>
          <p:nvPr/>
        </p:nvPicPr>
        <p:blipFill>
          <a:blip r:embed="rId12"/>
          <a:srcRect/>
          <a:stretch>
            <a:fillRect/>
          </a:stretch>
        </p:blipFill>
        <p:spPr bwMode="auto">
          <a:xfrm>
            <a:off x="3408363" y="5278438"/>
            <a:ext cx="323850" cy="323850"/>
          </a:xfrm>
          <a:prstGeom prst="rect">
            <a:avLst/>
          </a:prstGeom>
          <a:noFill/>
          <a:ln w="9525">
            <a:noFill/>
            <a:miter lim="800000"/>
            <a:headEnd/>
            <a:tailEnd/>
          </a:ln>
        </p:spPr>
      </p:pic>
      <p:sp>
        <p:nvSpPr>
          <p:cNvPr id="25621" name="ZoneTexte 97"/>
          <p:cNvSpPr txBox="1">
            <a:spLocks noChangeArrowheads="1"/>
          </p:cNvSpPr>
          <p:nvPr/>
        </p:nvSpPr>
        <p:spPr bwMode="auto">
          <a:xfrm>
            <a:off x="3384550" y="2755900"/>
            <a:ext cx="5221288" cy="2755900"/>
          </a:xfrm>
          <a:prstGeom prst="rect">
            <a:avLst/>
          </a:prstGeom>
          <a:noFill/>
          <a:ln w="9525">
            <a:noFill/>
            <a:miter lim="800000"/>
            <a:headEnd/>
            <a:tailEnd/>
          </a:ln>
        </p:spPr>
        <p:txBody>
          <a:bodyPr>
            <a:spAutoFit/>
          </a:bodyPr>
          <a:lstStyle/>
          <a:p>
            <a:endParaRPr lang="fr-FR">
              <a:latin typeface="Century Gothic" pitchFamily="34" charset="0"/>
            </a:endParaRPr>
          </a:p>
        </p:txBody>
      </p:sp>
    </p:spTree>
    <p:extLst>
      <p:ext uri="{BB962C8B-B14F-4D97-AF65-F5344CB8AC3E}">
        <p14:creationId xmlns:p14="http://schemas.microsoft.com/office/powerpoint/2010/main" val="969503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8084" y="410009"/>
            <a:ext cx="8912225" cy="1281112"/>
          </a:xfrm>
        </p:spPr>
        <p:txBody>
          <a:bodyPr>
            <a:normAutofit/>
          </a:bodyPr>
          <a:lstStyle/>
          <a:p>
            <a:r>
              <a:rPr lang="fr-FR" sz="3200" b="1" dirty="0">
                <a:latin typeface="Century Gothic" panose="020B0502020202020204" pitchFamily="34" charset="0"/>
              </a:rPr>
              <a:t>La plateforme : un objet interfaciel</a:t>
            </a:r>
          </a:p>
        </p:txBody>
      </p:sp>
      <p:sp>
        <p:nvSpPr>
          <p:cNvPr id="3" name="Rectangle 2"/>
          <p:cNvSpPr/>
          <p:nvPr/>
        </p:nvSpPr>
        <p:spPr>
          <a:xfrm>
            <a:off x="356360" y="2202572"/>
            <a:ext cx="9044461" cy="1569660"/>
          </a:xfrm>
          <a:prstGeom prst="rect">
            <a:avLst/>
          </a:prstGeom>
        </p:spPr>
        <p:txBody>
          <a:bodyPr wrap="square">
            <a:spAutoFit/>
          </a:bodyPr>
          <a:lstStyle/>
          <a:p>
            <a:pPr algn="just">
              <a:spcAft>
                <a:spcPts val="0"/>
              </a:spcAft>
            </a:pPr>
            <a:r>
              <a:rPr lang="fr-FR" sz="3600" baseline="30000" dirty="0">
                <a:latin typeface="Century Gothic" panose="020B0502020202020204" pitchFamily="34" charset="0"/>
                <a:ea typeface="Times New Roman" panose="02020603050405020304" pitchFamily="18" charset="0"/>
              </a:rPr>
              <a:t>Nous parlons « d’objet interfaciel » parce que le dispositif mobilise différentes communautés, favorise les interactions entre les différents acteurs, est soumis à l’analyse entre des sphères distinctes mais en lien.</a:t>
            </a:r>
            <a:endParaRPr lang="fr-FR" sz="3600" baseline="300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277468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ZoneTexte 1"/>
          <p:cNvSpPr txBox="1">
            <a:spLocks noChangeArrowheads="1"/>
          </p:cNvSpPr>
          <p:nvPr/>
        </p:nvSpPr>
        <p:spPr bwMode="auto">
          <a:xfrm>
            <a:off x="538163" y="336021"/>
            <a:ext cx="8350250" cy="1200329"/>
          </a:xfrm>
          <a:prstGeom prst="rect">
            <a:avLst/>
          </a:prstGeom>
          <a:noFill/>
          <a:ln w="9525">
            <a:noFill/>
            <a:miter lim="800000"/>
            <a:headEnd/>
            <a:tailEnd/>
          </a:ln>
        </p:spPr>
        <p:txBody>
          <a:bodyPr>
            <a:spAutoFit/>
          </a:bodyPr>
          <a:lstStyle/>
          <a:p>
            <a:r>
              <a:rPr lang="fr-FR" sz="2400" b="1" dirty="0">
                <a:solidFill>
                  <a:srgbClr val="C00000"/>
                </a:solidFill>
                <a:latin typeface="Century Gothic" pitchFamily="34" charset="0"/>
              </a:rPr>
              <a:t>IDEKI</a:t>
            </a:r>
            <a:r>
              <a:rPr lang="fr-FR" sz="2400" b="1" dirty="0">
                <a:latin typeface="Century Gothic" pitchFamily="34" charset="0"/>
              </a:rPr>
              <a:t> : à l’origine un projet de recherche composé de 5 orientations en interaction, IDEKI Nouvel espace et nouveaux enjeux pour…</a:t>
            </a:r>
          </a:p>
        </p:txBody>
      </p:sp>
      <p:sp>
        <p:nvSpPr>
          <p:cNvPr id="39938" name="ZoneTexte 2"/>
          <p:cNvSpPr txBox="1">
            <a:spLocks noChangeArrowheads="1"/>
          </p:cNvSpPr>
          <p:nvPr/>
        </p:nvSpPr>
        <p:spPr bwMode="auto">
          <a:xfrm>
            <a:off x="204365" y="1840768"/>
            <a:ext cx="10471883" cy="646331"/>
          </a:xfrm>
          <a:prstGeom prst="rect">
            <a:avLst/>
          </a:prstGeom>
          <a:noFill/>
          <a:ln w="9525">
            <a:noFill/>
            <a:miter lim="800000"/>
            <a:headEnd/>
            <a:tailEnd/>
          </a:ln>
        </p:spPr>
        <p:txBody>
          <a:bodyPr wrap="square">
            <a:spAutoFit/>
          </a:bodyPr>
          <a:lstStyle/>
          <a:p>
            <a:r>
              <a:rPr lang="fr-FR" dirty="0">
                <a:latin typeface="Century Gothic" pitchFamily="34" charset="0"/>
              </a:rPr>
              <a:t>1- construire et innover en didactiques : les didactiques et les métiers de l’humain dans leur relation à des concepts, des modèles, des modélisations, des traces : « 60 entrées au travail »</a:t>
            </a:r>
          </a:p>
        </p:txBody>
      </p:sp>
      <p:sp>
        <p:nvSpPr>
          <p:cNvPr id="39939" name="ZoneTexte 3"/>
          <p:cNvSpPr txBox="1">
            <a:spLocks noChangeArrowheads="1"/>
          </p:cNvSpPr>
          <p:nvPr/>
        </p:nvSpPr>
        <p:spPr bwMode="auto">
          <a:xfrm>
            <a:off x="305965" y="2756971"/>
            <a:ext cx="10002838" cy="3447098"/>
          </a:xfrm>
          <a:prstGeom prst="rect">
            <a:avLst/>
          </a:prstGeom>
          <a:noFill/>
          <a:ln w="9525">
            <a:noFill/>
            <a:miter lim="800000"/>
            <a:headEnd/>
            <a:tailEnd/>
          </a:ln>
        </p:spPr>
        <p:txBody>
          <a:bodyPr>
            <a:spAutoFit/>
          </a:bodyPr>
          <a:lstStyle/>
          <a:p>
            <a:r>
              <a:rPr lang="fr-FR" dirty="0">
                <a:latin typeface="Century Gothic" pitchFamily="34" charset="0"/>
              </a:rPr>
              <a:t>2 - permettre le passage d’une culture de l’information à une construction des savoirs et une organisation des connaissances : « Didactique et Epistémologie de l’information-documentation » </a:t>
            </a:r>
          </a:p>
          <a:p>
            <a:endParaRPr lang="fr-FR" sz="2000" dirty="0">
              <a:latin typeface="Century Gothic" pitchFamily="34" charset="0"/>
            </a:endParaRPr>
          </a:p>
          <a:p>
            <a:r>
              <a:rPr lang="en-US" dirty="0">
                <a:latin typeface="Century Gothic" pitchFamily="34" charset="0"/>
              </a:rPr>
              <a:t>3 - </a:t>
            </a:r>
            <a:r>
              <a:rPr lang="en-US" dirty="0" err="1">
                <a:latin typeface="Century Gothic" pitchFamily="34" charset="0"/>
              </a:rPr>
              <a:t>penser</a:t>
            </a:r>
            <a:r>
              <a:rPr lang="en-US" dirty="0">
                <a:latin typeface="Century Gothic" pitchFamily="34" charset="0"/>
              </a:rPr>
              <a:t> la </a:t>
            </a:r>
            <a:r>
              <a:rPr lang="fr-FR" dirty="0">
                <a:latin typeface="Century Gothic" pitchFamily="34" charset="0"/>
              </a:rPr>
              <a:t>construction d’une didactique adaptée et d’une professionnalité accentuée et inclusive (publics à BEP, apprenants en grande difficulté)</a:t>
            </a:r>
          </a:p>
          <a:p>
            <a:endParaRPr lang="fr-FR" b="1" u="sng" dirty="0">
              <a:latin typeface="Century Gothic" pitchFamily="34" charset="0"/>
            </a:endParaRPr>
          </a:p>
          <a:p>
            <a:r>
              <a:rPr lang="fr-FR" dirty="0">
                <a:latin typeface="Century Gothic" pitchFamily="34" charset="0"/>
              </a:rPr>
              <a:t>4 - penser une didactique de la documentation inclusive</a:t>
            </a:r>
          </a:p>
          <a:p>
            <a:endParaRPr lang="fr-FR" dirty="0">
              <a:latin typeface="Century Gothic" pitchFamily="34" charset="0"/>
            </a:endParaRPr>
          </a:p>
          <a:p>
            <a:r>
              <a:rPr lang="fr-FR" dirty="0">
                <a:latin typeface="Century Gothic" pitchFamily="34" charset="0"/>
              </a:rPr>
              <a:t>5- analyse de pratiques, traces et réflexivité</a:t>
            </a:r>
          </a:p>
          <a:p>
            <a:endParaRPr lang="fr-FR" b="1" u="sng" dirty="0">
              <a:latin typeface="Century Gothic" pitchFamily="34" charset="0"/>
            </a:endParaRPr>
          </a:p>
          <a:p>
            <a:endParaRPr lang="fr-FR" dirty="0">
              <a:latin typeface="Century Gothic" pitchFamily="34" charset="0"/>
            </a:endParaRPr>
          </a:p>
        </p:txBody>
      </p:sp>
    </p:spTree>
    <p:extLst>
      <p:ext uri="{BB962C8B-B14F-4D97-AF65-F5344CB8AC3E}">
        <p14:creationId xmlns:p14="http://schemas.microsoft.com/office/powerpoint/2010/main" val="289027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400182" y="429593"/>
            <a:ext cx="8911687" cy="630259"/>
          </a:xfrm>
        </p:spPr>
        <p:txBody>
          <a:bodyPr>
            <a:normAutofit/>
          </a:bodyPr>
          <a:lstStyle/>
          <a:p>
            <a:r>
              <a:rPr lang="fr-FR" altLang="fr-FR" sz="3200" b="1" dirty="0"/>
              <a:t>Vers une problématique partagée</a:t>
            </a:r>
          </a:p>
        </p:txBody>
      </p:sp>
      <p:sp>
        <p:nvSpPr>
          <p:cNvPr id="108547" name="Rectangle 3"/>
          <p:cNvSpPr>
            <a:spLocks noGrp="1" noChangeArrowheads="1"/>
          </p:cNvSpPr>
          <p:nvPr>
            <p:ph type="body" idx="4294967295"/>
          </p:nvPr>
        </p:nvSpPr>
        <p:spPr>
          <a:xfrm>
            <a:off x="400182" y="1509150"/>
            <a:ext cx="9234058" cy="3886200"/>
          </a:xfrm>
        </p:spPr>
        <p:txBody>
          <a:bodyPr rtlCol="0">
            <a:normAutofit fontScale="92500" lnSpcReduction="20000"/>
          </a:bodyPr>
          <a:lstStyle/>
          <a:p>
            <a:pPr marL="0" indent="0" algn="just" fontAlgn="auto">
              <a:lnSpc>
                <a:spcPct val="100000"/>
              </a:lnSpc>
              <a:spcBef>
                <a:spcPts val="0"/>
              </a:spcBef>
              <a:spcAft>
                <a:spcPts val="0"/>
              </a:spcAft>
              <a:buFont typeface="Wingdings 3" charset="2"/>
              <a:buNone/>
              <a:defRPr/>
            </a:pPr>
            <a:r>
              <a:rPr lang="fr-FR" altLang="fr-FR" sz="2400" dirty="0">
                <a:solidFill>
                  <a:schemeClr val="tx1">
                    <a:lumMod val="75000"/>
                    <a:lumOff val="25000"/>
                  </a:schemeClr>
                </a:solidFill>
                <a:latin typeface="Century Gothic" panose="020B0502020202020204" pitchFamily="34" charset="0"/>
                <a:cs typeface="Calibri" panose="020F0502020204030204" pitchFamily="34" charset="0"/>
              </a:rPr>
              <a:t>En quoi les interactions entre différentes sphères, différents acteurs, différents espaces et les mises en tension de concepts font évoluer les pratiques d’Education, de formation et la construction de savoirs?</a:t>
            </a:r>
          </a:p>
          <a:p>
            <a:pPr marL="0" indent="0" algn="just" fontAlgn="auto">
              <a:lnSpc>
                <a:spcPct val="100000"/>
              </a:lnSpc>
              <a:spcBef>
                <a:spcPts val="0"/>
              </a:spcBef>
              <a:spcAft>
                <a:spcPts val="0"/>
              </a:spcAft>
              <a:buFont typeface="Wingdings 3" charset="2"/>
              <a:buNone/>
              <a:defRPr/>
            </a:pPr>
            <a:endParaRPr lang="fr-FR" altLang="fr-FR" sz="2400" dirty="0">
              <a:solidFill>
                <a:schemeClr val="tx1">
                  <a:lumMod val="75000"/>
                  <a:lumOff val="25000"/>
                </a:schemeClr>
              </a:solidFill>
              <a:latin typeface="Century Gothic" panose="020B0502020202020204" pitchFamily="34" charset="0"/>
              <a:cs typeface="Calibri" panose="020F0502020204030204" pitchFamily="34" charset="0"/>
            </a:endParaRPr>
          </a:p>
          <a:p>
            <a:pPr marL="0" indent="0" algn="just">
              <a:lnSpc>
                <a:spcPct val="100000"/>
              </a:lnSpc>
              <a:spcBef>
                <a:spcPts val="0"/>
              </a:spcBef>
              <a:buNone/>
              <a:defRPr/>
            </a:pPr>
            <a:r>
              <a:rPr lang="fr-FR" altLang="fr-FR" sz="2400" dirty="0">
                <a:latin typeface="Century Gothic" panose="020B0502020202020204" pitchFamily="34" charset="0"/>
                <a:cs typeface="Calibri" panose="020F0502020204030204" pitchFamily="34" charset="0"/>
              </a:rPr>
              <a:t>En quoi les activités, les pratiques,  les expériences de la recherche, apportent une « plus-value » en Formation, pour l’Education ?</a:t>
            </a:r>
          </a:p>
          <a:p>
            <a:pPr marL="0" indent="0" algn="just">
              <a:lnSpc>
                <a:spcPct val="100000"/>
              </a:lnSpc>
              <a:spcBef>
                <a:spcPts val="0"/>
              </a:spcBef>
              <a:buNone/>
              <a:defRPr/>
            </a:pPr>
            <a:endParaRPr lang="fr-FR" altLang="fr-FR" sz="2400" dirty="0">
              <a:latin typeface="Century Gothic" panose="020B0502020202020204" pitchFamily="34" charset="0"/>
              <a:cs typeface="Calibri" panose="020F0502020204030204" pitchFamily="34" charset="0"/>
            </a:endParaRPr>
          </a:p>
          <a:p>
            <a:pPr marL="0" indent="0" algn="just">
              <a:lnSpc>
                <a:spcPct val="100000"/>
              </a:lnSpc>
              <a:spcBef>
                <a:spcPts val="0"/>
              </a:spcBef>
              <a:buNone/>
              <a:defRPr/>
            </a:pPr>
            <a:r>
              <a:rPr lang="fr-FR" sz="2400" dirty="0">
                <a:latin typeface="Century Gothic" panose="020B0502020202020204" pitchFamily="34" charset="0"/>
                <a:cs typeface="Calibri" panose="020F0502020204030204" pitchFamily="34" charset="0"/>
              </a:rPr>
              <a:t>Comment l’analyse de documents contribue à apporter une « plus-value » en Formation, pour l’Education ?</a:t>
            </a:r>
          </a:p>
          <a:p>
            <a:pPr marL="0" indent="0" fontAlgn="auto">
              <a:spcAft>
                <a:spcPts val="0"/>
              </a:spcAft>
              <a:buFont typeface="Wingdings 3" charset="2"/>
              <a:buNone/>
              <a:defRPr/>
            </a:pPr>
            <a:endParaRPr lang="fr-FR" altLang="fr-FR" sz="2400" dirty="0">
              <a:solidFill>
                <a:schemeClr val="tx1">
                  <a:lumMod val="75000"/>
                  <a:lumOff val="25000"/>
                </a:schemeClr>
              </a:solidFill>
            </a:endParaRPr>
          </a:p>
          <a:p>
            <a:pPr marL="0" indent="0" fontAlgn="auto">
              <a:spcAft>
                <a:spcPts val="0"/>
              </a:spcAft>
              <a:buFont typeface="Wingdings 3" charset="2"/>
              <a:buNone/>
              <a:defRPr/>
            </a:pPr>
            <a:r>
              <a:rPr lang="en-US" sz="2400" dirty="0">
                <a:solidFill>
                  <a:schemeClr val="tx1">
                    <a:lumMod val="75000"/>
                    <a:lumOff val="25000"/>
                  </a:schemeClr>
                </a:solidFill>
              </a:rPr>
              <a:t>	</a:t>
            </a:r>
            <a:endParaRPr lang="fr-FR" altLang="fr-FR" sz="2400" dirty="0">
              <a:solidFill>
                <a:schemeClr val="tx1">
                  <a:lumMod val="75000"/>
                  <a:lumOff val="25000"/>
                </a:schemeClr>
              </a:solidFill>
            </a:endParaRPr>
          </a:p>
          <a:p>
            <a:pPr fontAlgn="auto">
              <a:spcAft>
                <a:spcPts val="0"/>
              </a:spcAft>
              <a:buFont typeface="Wingdings 3" charset="2"/>
              <a:buChar char=""/>
              <a:defRPr/>
            </a:pPr>
            <a:endParaRPr lang="fr-FR" altLang="fr-FR" sz="2400" dirty="0">
              <a:solidFill>
                <a:schemeClr val="tx1">
                  <a:lumMod val="75000"/>
                  <a:lumOff val="25000"/>
                </a:schemeClr>
              </a:solidFill>
            </a:endParaRPr>
          </a:p>
          <a:p>
            <a:pPr fontAlgn="auto">
              <a:spcAft>
                <a:spcPts val="0"/>
              </a:spcAft>
              <a:buFont typeface="Wingdings 3" charset="2"/>
              <a:buChar char=""/>
              <a:defRPr/>
            </a:pPr>
            <a:endParaRPr lang="fr-FR" altLang="fr-FR" sz="2400" dirty="0">
              <a:solidFill>
                <a:schemeClr val="tx1">
                  <a:lumMod val="75000"/>
                  <a:lumOff val="25000"/>
                </a:schemeClr>
              </a:solidFill>
            </a:endParaRPr>
          </a:p>
          <a:p>
            <a:pPr fontAlgn="auto">
              <a:spcAft>
                <a:spcPts val="0"/>
              </a:spcAft>
              <a:buFont typeface="Wingdings 3" charset="2"/>
              <a:buChar char=""/>
              <a:defRPr/>
            </a:pPr>
            <a:endParaRPr lang="fr-FR" altLang="fr-FR" sz="2400" dirty="0">
              <a:solidFill>
                <a:schemeClr val="tx1">
                  <a:lumMod val="75000"/>
                  <a:lumOff val="25000"/>
                </a:schemeClr>
              </a:solidFill>
            </a:endParaRPr>
          </a:p>
          <a:p>
            <a:pPr fontAlgn="auto">
              <a:spcAft>
                <a:spcPts val="0"/>
              </a:spcAft>
              <a:buFont typeface="Wingdings 3" charset="2"/>
              <a:buChar char=""/>
              <a:defRPr/>
            </a:pPr>
            <a:endParaRPr lang="fr-FR" altLang="fr-FR" sz="2400" dirty="0">
              <a:solidFill>
                <a:schemeClr val="tx1">
                  <a:lumMod val="75000"/>
                  <a:lumOff val="25000"/>
                </a:schemeClr>
              </a:solidFill>
            </a:endParaRPr>
          </a:p>
          <a:p>
            <a:pPr fontAlgn="auto">
              <a:spcAft>
                <a:spcPts val="0"/>
              </a:spcAft>
              <a:buFont typeface="Wingdings 3" charset="2"/>
              <a:buChar char=""/>
              <a:defRPr/>
            </a:pPr>
            <a:endParaRPr lang="fr-FR" altLang="fr-FR" sz="2800" dirty="0">
              <a:solidFill>
                <a:schemeClr val="tx1">
                  <a:lumMod val="75000"/>
                  <a:lumOff val="25000"/>
                </a:schemeClr>
              </a:solidFill>
            </a:endParaRPr>
          </a:p>
        </p:txBody>
      </p:sp>
      <p:pic>
        <p:nvPicPr>
          <p:cNvPr id="31747" name="Picture 4" descr="coquelicot"/>
          <p:cNvPicPr>
            <a:picLocks noChangeAspect="1" noChangeArrowheads="1"/>
          </p:cNvPicPr>
          <p:nvPr/>
        </p:nvPicPr>
        <p:blipFill>
          <a:blip r:embed="rId2"/>
          <a:srcRect t="7358" r="-124" b="6438"/>
          <a:stretch>
            <a:fillRect/>
          </a:stretch>
        </p:blipFill>
        <p:spPr bwMode="auto">
          <a:xfrm>
            <a:off x="11168063" y="5275263"/>
            <a:ext cx="904875" cy="1485900"/>
          </a:xfrm>
          <a:prstGeom prst="rect">
            <a:avLst/>
          </a:prstGeom>
          <a:noFill/>
          <a:ln w="9525">
            <a:noFill/>
            <a:miter lim="800000"/>
            <a:headEnd/>
            <a:tailEnd/>
          </a:ln>
        </p:spPr>
      </p:pic>
    </p:spTree>
    <p:extLst>
      <p:ext uri="{BB962C8B-B14F-4D97-AF65-F5344CB8AC3E}">
        <p14:creationId xmlns:p14="http://schemas.microsoft.com/office/powerpoint/2010/main" val="22424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9458" y="499932"/>
            <a:ext cx="8911687" cy="1280890"/>
          </a:xfrm>
        </p:spPr>
        <p:txBody>
          <a:bodyPr/>
          <a:lstStyle/>
          <a:p>
            <a:r>
              <a:rPr lang="fr-FR" b="1" dirty="0"/>
              <a:t>ENJEU</a:t>
            </a:r>
          </a:p>
        </p:txBody>
      </p:sp>
      <p:sp>
        <p:nvSpPr>
          <p:cNvPr id="3" name="ZoneTexte 2"/>
          <p:cNvSpPr txBox="1"/>
          <p:nvPr/>
        </p:nvSpPr>
        <p:spPr>
          <a:xfrm>
            <a:off x="824089" y="1896533"/>
            <a:ext cx="8624711" cy="2246769"/>
          </a:xfrm>
          <a:prstGeom prst="rect">
            <a:avLst/>
          </a:prstGeom>
          <a:noFill/>
        </p:spPr>
        <p:txBody>
          <a:bodyPr wrap="square" rtlCol="0">
            <a:spAutoFit/>
          </a:bodyPr>
          <a:lstStyle/>
          <a:p>
            <a:r>
              <a:rPr lang="fr-FR" sz="2800" dirty="0"/>
              <a:t>Repenser les liens entre réformes générales de l’organisation éducative et les théories scientifiques, les savoirs et les pratiques professionnelles dans le contexte social et sociétal actuel.</a:t>
            </a:r>
          </a:p>
        </p:txBody>
      </p:sp>
      <p:pic>
        <p:nvPicPr>
          <p:cNvPr id="4" name="Image 3"/>
          <p:cNvPicPr>
            <a:picLocks noChangeAspect="1"/>
          </p:cNvPicPr>
          <p:nvPr/>
        </p:nvPicPr>
        <p:blipFill>
          <a:blip r:embed="rId2">
            <a:duotone>
              <a:schemeClr val="accent1">
                <a:shade val="45000"/>
                <a:satMod val="135000"/>
              </a:schemeClr>
              <a:prstClr val="white"/>
            </a:duotone>
          </a:blip>
          <a:stretch>
            <a:fillRect/>
          </a:stretch>
        </p:blipFill>
        <p:spPr>
          <a:xfrm>
            <a:off x="10261600" y="5645131"/>
            <a:ext cx="1930400" cy="1212868"/>
          </a:xfrm>
          <a:prstGeom prst="rect">
            <a:avLst/>
          </a:prstGeom>
        </p:spPr>
      </p:pic>
    </p:spTree>
    <p:extLst>
      <p:ext uri="{BB962C8B-B14F-4D97-AF65-F5344CB8AC3E}">
        <p14:creationId xmlns:p14="http://schemas.microsoft.com/office/powerpoint/2010/main" val="3879504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a:xfrm>
            <a:off x="831497" y="579262"/>
            <a:ext cx="8912225" cy="547688"/>
          </a:xfrm>
        </p:spPr>
        <p:txBody>
          <a:bodyPr>
            <a:noAutofit/>
          </a:bodyPr>
          <a:lstStyle/>
          <a:p>
            <a:r>
              <a:rPr lang="fr-FR" sz="3200" b="1" dirty="0"/>
              <a:t>Notre posture</a:t>
            </a:r>
          </a:p>
        </p:txBody>
      </p:sp>
      <p:sp>
        <p:nvSpPr>
          <p:cNvPr id="28674" name="ZoneTexte 2"/>
          <p:cNvSpPr txBox="1">
            <a:spLocks noChangeArrowheads="1"/>
          </p:cNvSpPr>
          <p:nvPr/>
        </p:nvSpPr>
        <p:spPr bwMode="auto">
          <a:xfrm>
            <a:off x="86255" y="1126950"/>
            <a:ext cx="9917112" cy="7294305"/>
          </a:xfrm>
          <a:prstGeom prst="rect">
            <a:avLst/>
          </a:prstGeom>
          <a:noFill/>
          <a:ln w="9525">
            <a:noFill/>
            <a:miter lim="800000"/>
            <a:headEnd/>
            <a:tailEnd/>
          </a:ln>
        </p:spPr>
        <p:txBody>
          <a:bodyPr>
            <a:spAutoFit/>
          </a:bodyPr>
          <a:lstStyle/>
          <a:p>
            <a:r>
              <a:rPr lang="fr-FR" sz="2000" dirty="0">
                <a:latin typeface="Century Gothic" pitchFamily="34" charset="0"/>
              </a:rPr>
              <a:t>Accompagner les transformations indispensables au sein des organisations, </a:t>
            </a:r>
          </a:p>
          <a:p>
            <a:endParaRPr lang="fr-FR" sz="2000" dirty="0">
              <a:latin typeface="Century Gothic" pitchFamily="34" charset="0"/>
            </a:endParaRPr>
          </a:p>
          <a:p>
            <a:r>
              <a:rPr lang="fr-FR" sz="2000" dirty="0">
                <a:latin typeface="Century Gothic" pitchFamily="34" charset="0"/>
              </a:rPr>
              <a:t>Capitaliser les expériences réalisées, </a:t>
            </a:r>
          </a:p>
          <a:p>
            <a:endParaRPr lang="fr-FR" sz="2000" dirty="0">
              <a:latin typeface="Century Gothic" pitchFamily="34" charset="0"/>
            </a:endParaRPr>
          </a:p>
          <a:p>
            <a:r>
              <a:rPr lang="fr-FR" sz="2000" dirty="0">
                <a:latin typeface="Century Gothic" pitchFamily="34" charset="0"/>
              </a:rPr>
              <a:t>Valoriser les expériences réalisées.</a:t>
            </a:r>
          </a:p>
          <a:p>
            <a:endParaRPr lang="fr-FR" sz="2000" i="1" dirty="0">
              <a:latin typeface="Century Gothic" pitchFamily="34" charset="0"/>
            </a:endParaRPr>
          </a:p>
          <a:p>
            <a:r>
              <a:rPr lang="fr-FR" sz="2000" dirty="0">
                <a:latin typeface="Century Gothic" pitchFamily="34" charset="0"/>
              </a:rPr>
              <a:t>Développer les pratiques de recherche dans leur variété : recherche documentaire et informationnelle, recherche fondamentale, recherche-action, recherche-collaborative, recherche intervention, recherche-formation</a:t>
            </a:r>
          </a:p>
          <a:p>
            <a:r>
              <a:rPr lang="fr-FR" sz="2000" i="1" dirty="0">
                <a:latin typeface="Century Gothic" pitchFamily="34" charset="0"/>
              </a:rPr>
              <a:t>					</a:t>
            </a:r>
          </a:p>
          <a:p>
            <a:r>
              <a:rPr lang="fr-FR" sz="2000" dirty="0">
                <a:latin typeface="Century Gothic" pitchFamily="34" charset="0"/>
              </a:rPr>
              <a:t>Favoriser une émergence d’objets de travail et de recherche particuliers, spécifiques, typiques des masters MEF et autres (Métiers de l’Enseignement et de la Formation) …</a:t>
            </a:r>
          </a:p>
          <a:p>
            <a:endParaRPr lang="fr-FR" sz="2000" dirty="0">
              <a:latin typeface="Century Gothic" pitchFamily="34" charset="0"/>
            </a:endParaRPr>
          </a:p>
          <a:p>
            <a:r>
              <a:rPr lang="fr-FR" sz="2000" dirty="0">
                <a:latin typeface="Century Gothic" pitchFamily="34" charset="0"/>
              </a:rPr>
              <a:t>Considérer les récits de vie du quotidien professionnel </a:t>
            </a:r>
          </a:p>
          <a:p>
            <a:r>
              <a:rPr lang="fr-FR" sz="2000" dirty="0" err="1">
                <a:latin typeface="Century Gothic" pitchFamily="34" charset="0"/>
              </a:rPr>
              <a:t>Cf</a:t>
            </a:r>
            <a:r>
              <a:rPr lang="fr-FR" sz="2000" dirty="0">
                <a:latin typeface="Century Gothic" pitchFamily="34" charset="0"/>
              </a:rPr>
              <a:t> rubrique « Brèves du quotidien professionnel »…</a:t>
            </a:r>
          </a:p>
          <a:p>
            <a:endParaRPr lang="fr-FR" sz="2000" dirty="0">
              <a:latin typeface="Century Gothic" pitchFamily="34" charset="0"/>
            </a:endParaRPr>
          </a:p>
          <a:p>
            <a:r>
              <a:rPr lang="en-US" sz="2400" i="1" dirty="0">
                <a:latin typeface="Century Gothic" pitchFamily="34" charset="0"/>
              </a:rPr>
              <a:t>					</a:t>
            </a:r>
          </a:p>
          <a:p>
            <a:r>
              <a:rPr lang="en-US" sz="2400" i="1" dirty="0">
                <a:latin typeface="Century Gothic" pitchFamily="34" charset="0"/>
              </a:rPr>
              <a:t>					</a:t>
            </a:r>
            <a:endParaRPr lang="fr-FR" sz="2400" i="1" dirty="0">
              <a:latin typeface="Century Gothic" pitchFamily="34" charset="0"/>
            </a:endParaRPr>
          </a:p>
          <a:p>
            <a:endParaRPr lang="fr-FR" sz="2400" dirty="0">
              <a:latin typeface="Century Gothic" pitchFamily="34" charset="0"/>
            </a:endParaRPr>
          </a:p>
          <a:p>
            <a:endParaRPr lang="fr-FR" sz="2400" dirty="0">
              <a:latin typeface="Century Gothic" pitchFamily="34" charset="0"/>
            </a:endParaRPr>
          </a:p>
          <a:p>
            <a:endParaRPr lang="fr-FR" sz="2400" dirty="0">
              <a:latin typeface="Century Gothic" pitchFamily="34" charset="0"/>
            </a:endParaRPr>
          </a:p>
        </p:txBody>
      </p:sp>
    </p:spTree>
    <p:extLst>
      <p:ext uri="{BB962C8B-B14F-4D97-AF65-F5344CB8AC3E}">
        <p14:creationId xmlns:p14="http://schemas.microsoft.com/office/powerpoint/2010/main" val="2645713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b="5446"/>
          <a:stretch/>
        </p:blipFill>
        <p:spPr>
          <a:xfrm>
            <a:off x="629814" y="891500"/>
            <a:ext cx="10151076" cy="5747657"/>
          </a:xfrm>
          <a:prstGeom prst="rect">
            <a:avLst/>
          </a:prstGeom>
        </p:spPr>
      </p:pic>
      <p:sp>
        <p:nvSpPr>
          <p:cNvPr id="4" name="ZoneTexte 3"/>
          <p:cNvSpPr txBox="1"/>
          <p:nvPr/>
        </p:nvSpPr>
        <p:spPr>
          <a:xfrm>
            <a:off x="629815" y="66700"/>
            <a:ext cx="7012764" cy="954107"/>
          </a:xfrm>
          <a:prstGeom prst="rect">
            <a:avLst/>
          </a:prstGeom>
          <a:noFill/>
        </p:spPr>
        <p:txBody>
          <a:bodyPr wrap="square" rtlCol="0">
            <a:spAutoFit/>
          </a:bodyPr>
          <a:lstStyle/>
          <a:p>
            <a:r>
              <a:rPr lang="fr-FR" sz="2800" b="1" dirty="0">
                <a:latin typeface="Century Gothic" panose="020B0502020202020204" pitchFamily="34" charset="0"/>
              </a:rPr>
              <a:t>Environnement rénové </a:t>
            </a:r>
            <a:r>
              <a:rPr lang="fr-FR" sz="2800" b="1" dirty="0">
                <a:latin typeface="Century Gothic" panose="020B0502020202020204" pitchFamily="34" charset="0"/>
                <a:hlinkClick r:id="rId3"/>
              </a:rPr>
              <a:t>https://ideki.org</a:t>
            </a:r>
            <a:endParaRPr lang="fr-FR" sz="2800" b="1" dirty="0">
              <a:latin typeface="Century Gothic" panose="020B0502020202020204" pitchFamily="34" charset="0"/>
            </a:endParaRPr>
          </a:p>
          <a:p>
            <a:endParaRPr lang="fr-FR" sz="2800" b="1" dirty="0">
              <a:latin typeface="Century Gothic" panose="020B0502020202020204" pitchFamily="34" charset="0"/>
            </a:endParaRPr>
          </a:p>
        </p:txBody>
      </p:sp>
    </p:spTree>
    <p:extLst>
      <p:ext uri="{BB962C8B-B14F-4D97-AF65-F5344CB8AC3E}">
        <p14:creationId xmlns:p14="http://schemas.microsoft.com/office/powerpoint/2010/main" val="844577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6052" y="255533"/>
            <a:ext cx="8911687" cy="806105"/>
          </a:xfrm>
        </p:spPr>
        <p:txBody>
          <a:bodyPr>
            <a:normAutofit fontScale="90000"/>
          </a:bodyPr>
          <a:lstStyle/>
          <a:p>
            <a:r>
              <a:rPr lang="fr-FR" b="1" dirty="0">
                <a:solidFill>
                  <a:srgbClr val="C00000"/>
                </a:solidFill>
              </a:rPr>
              <a:t>Le réseau IDEKI : une innovation pérenne</a:t>
            </a:r>
          </a:p>
        </p:txBody>
      </p:sp>
      <p:sp>
        <p:nvSpPr>
          <p:cNvPr id="3" name="Rectangle 2"/>
          <p:cNvSpPr/>
          <p:nvPr/>
        </p:nvSpPr>
        <p:spPr>
          <a:xfrm>
            <a:off x="471528" y="1129371"/>
            <a:ext cx="10738339" cy="646331"/>
          </a:xfrm>
          <a:prstGeom prst="rect">
            <a:avLst/>
          </a:prstGeom>
        </p:spPr>
        <p:txBody>
          <a:bodyPr wrap="square">
            <a:spAutoFit/>
          </a:bodyPr>
          <a:lstStyle/>
          <a:p>
            <a:pPr>
              <a:spcAft>
                <a:spcPts val="0"/>
              </a:spcAft>
            </a:pPr>
            <a:r>
              <a:rPr lang="fr-FR" b="1" dirty="0">
                <a:solidFill>
                  <a:srgbClr val="000000"/>
                </a:solidFill>
                <a:ea typeface="Times New Roman" panose="02020603050405020304" pitchFamily="18" charset="0"/>
                <a:cs typeface="Times New Roman" panose="02020603050405020304" pitchFamily="18" charset="0"/>
              </a:rPr>
              <a:t>Accompagnement de l’élaboration de contenus numériques </a:t>
            </a:r>
            <a:r>
              <a:rPr lang="fr-FR" dirty="0">
                <a:solidFill>
                  <a:srgbClr val="000000"/>
                </a:solidFill>
                <a:ea typeface="Times New Roman" panose="02020603050405020304" pitchFamily="18" charset="0"/>
                <a:cs typeface="Times New Roman" panose="02020603050405020304" pitchFamily="18" charset="0"/>
              </a:rPr>
              <a:t>en lien avec les dispositifs de formation et les dépôts sur la plateforme IDEKI (plus de 250 documents)</a:t>
            </a:r>
            <a:endParaRPr lang="fr-FR" sz="1200" dirty="0">
              <a:effectLst/>
              <a:ea typeface="Times New Roman" panose="02020603050405020304" pitchFamily="18" charset="0"/>
            </a:endParaRPr>
          </a:p>
        </p:txBody>
      </p:sp>
      <p:sp>
        <p:nvSpPr>
          <p:cNvPr id="4" name="Rectangle 3"/>
          <p:cNvSpPr/>
          <p:nvPr/>
        </p:nvSpPr>
        <p:spPr>
          <a:xfrm>
            <a:off x="414578" y="2066779"/>
            <a:ext cx="10105294" cy="4458015"/>
          </a:xfrm>
          <a:prstGeom prst="rect">
            <a:avLst/>
          </a:prstGeom>
        </p:spPr>
        <p:txBody>
          <a:bodyPr wrap="square">
            <a:spAutoFit/>
          </a:bodyPr>
          <a:lstStyle/>
          <a:p>
            <a:pPr>
              <a:lnSpc>
                <a:spcPct val="107000"/>
              </a:lnSpc>
              <a:spcAft>
                <a:spcPts val="800"/>
              </a:spcAft>
            </a:pPr>
            <a:r>
              <a:rPr lang="fr-FR" b="1" dirty="0">
                <a:solidFill>
                  <a:srgbClr val="000000"/>
                </a:solidFill>
                <a:ea typeface="Times New Roman" panose="02020603050405020304" pitchFamily="18" charset="0"/>
                <a:cs typeface="Times New Roman" panose="02020603050405020304" pitchFamily="18" charset="0"/>
              </a:rPr>
              <a:t>Développement de nouvelles compréhensions relatives aux situations professionnelles </a:t>
            </a:r>
            <a:r>
              <a:rPr lang="fr-FR" dirty="0">
                <a:solidFill>
                  <a:srgbClr val="000000"/>
                </a:solidFill>
                <a:ea typeface="Times New Roman" panose="02020603050405020304" pitchFamily="18" charset="0"/>
                <a:cs typeface="Times New Roman" panose="02020603050405020304" pitchFamily="18" charset="0"/>
              </a:rPr>
              <a:t>des enseignants et formateurs par la construction de nouvelles façons d’enseigner, de faire apprendre, de « construire » des nouveaux savoirs. Il revient au formateur et à l’enseignant de se placer dans une posture réflexive afin de s’adapter à la nouvelle technologie</a:t>
            </a:r>
          </a:p>
          <a:p>
            <a:pPr>
              <a:lnSpc>
                <a:spcPct val="107000"/>
              </a:lnSpc>
              <a:spcAft>
                <a:spcPts val="800"/>
              </a:spcAft>
            </a:pPr>
            <a:r>
              <a:rPr lang="fr-FR" b="1" dirty="0"/>
              <a:t>Proposition de nouvelles pratiques de formations, </a:t>
            </a:r>
            <a:r>
              <a:rPr lang="fr-FR" dirty="0"/>
              <a:t>valorisation et encouragement du travail autour des documents, des traces</a:t>
            </a:r>
          </a:p>
          <a:p>
            <a:pPr lvl="0">
              <a:lnSpc>
                <a:spcPct val="107000"/>
              </a:lnSpc>
              <a:spcAft>
                <a:spcPts val="800"/>
              </a:spcAft>
            </a:pPr>
            <a:r>
              <a:rPr lang="fr-FR" b="1" dirty="0"/>
              <a:t>Développement de la médiation documentaire </a:t>
            </a:r>
            <a:r>
              <a:rPr lang="fr-FR" dirty="0"/>
              <a:t>dans la démarche didactique de l’enseignant en y intégrant le recours à la documentation comme dispositif facilitant une démarche active de construction des connaissances chez leurs élèves</a:t>
            </a:r>
          </a:p>
          <a:p>
            <a:pPr>
              <a:lnSpc>
                <a:spcPct val="107000"/>
              </a:lnSpc>
              <a:spcAft>
                <a:spcPts val="800"/>
              </a:spcAft>
            </a:pPr>
            <a:r>
              <a:rPr lang="fr-FR" b="1" dirty="0"/>
              <a:t>Adaptation des outils de travail aux fonctionnements cognitifs des utilisateurs</a:t>
            </a:r>
            <a:r>
              <a:rPr lang="fr-FR" dirty="0"/>
              <a:t>, accompagnement des apprenants dans les environnements d’apprentissage</a:t>
            </a:r>
          </a:p>
          <a:p>
            <a:pPr>
              <a:lnSpc>
                <a:spcPct val="107000"/>
              </a:lnSpc>
              <a:spcAft>
                <a:spcPts val="800"/>
              </a:spcAft>
            </a:pPr>
            <a:r>
              <a:rPr lang="fr-FR" b="1" dirty="0">
                <a:ea typeface="Calibri" panose="020F0502020204030204" pitchFamily="34" charset="0"/>
                <a:cs typeface="Times New Roman" panose="02020603050405020304" pitchFamily="18" charset="0"/>
              </a:rPr>
              <a:t>Emergence de mots-concepts et élaboration d’un </a:t>
            </a:r>
            <a:r>
              <a:rPr lang="fr-FR" b="1" dirty="0" err="1">
                <a:ea typeface="Calibri" panose="020F0502020204030204" pitchFamily="34" charset="0"/>
                <a:cs typeface="Times New Roman" panose="02020603050405020304" pitchFamily="18" charset="0"/>
              </a:rPr>
              <a:t>conceptogramme</a:t>
            </a:r>
            <a:r>
              <a:rPr lang="fr-FR" b="1" dirty="0">
                <a:ea typeface="Calibri" panose="020F0502020204030204" pitchFamily="34" charset="0"/>
                <a:cs typeface="Times New Roman" panose="02020603050405020304" pitchFamily="18" charset="0"/>
              </a:rPr>
              <a:t> original </a:t>
            </a:r>
            <a:r>
              <a:rPr lang="fr-FR" dirty="0">
                <a:ea typeface="Calibri" panose="020F0502020204030204" pitchFamily="34" charset="0"/>
                <a:cs typeface="Times New Roman" panose="02020603050405020304" pitchFamily="18" charset="0"/>
              </a:rPr>
              <a:t>(vers un thesaurus…)</a:t>
            </a:r>
            <a:endParaRPr lang="fr-FR" dirty="0">
              <a:effectLst/>
              <a:ea typeface="Calibri" panose="020F0502020204030204" pitchFamily="34" charset="0"/>
              <a:cs typeface="Times New Roman" panose="02020603050405020304" pitchFamily="18" charset="0"/>
            </a:endParaRPr>
          </a:p>
          <a:p>
            <a:pPr>
              <a:lnSpc>
                <a:spcPct val="107000"/>
              </a:lnSpc>
              <a:spcAft>
                <a:spcPts val="800"/>
              </a:spcAft>
            </a:pPr>
            <a:endParaRPr lang="fr-FR"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7978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7E431C-118F-3844-ABC0-A6D5B53BBD13}"/>
              </a:ext>
            </a:extLst>
          </p:cNvPr>
          <p:cNvSpPr/>
          <p:nvPr/>
        </p:nvSpPr>
        <p:spPr>
          <a:xfrm>
            <a:off x="213967" y="2187618"/>
            <a:ext cx="4601101" cy="4673074"/>
          </a:xfrm>
          <a:prstGeom prst="rect">
            <a:avLst/>
          </a:prstGeom>
        </p:spPr>
        <p:txBody>
          <a:bodyPr wrap="square">
            <a:spAutoFit/>
          </a:bodyPr>
          <a:lstStyle/>
          <a:p>
            <a:pPr lvl="0" algn="just">
              <a:lnSpc>
                <a:spcPct val="107000"/>
              </a:lnSpc>
            </a:pPr>
            <a:r>
              <a:rPr lang="fr-FR" sz="1400" dirty="0">
                <a:effectLst/>
                <a:ea typeface="Calibri" panose="020F0502020204030204" pitchFamily="34" charset="0"/>
                <a:cs typeface="Times New Roman" panose="02020603050405020304" pitchFamily="18" charset="0"/>
              </a:rPr>
              <a:t> Une dimension interdisciplinaire et pluri catégorielle.</a:t>
            </a:r>
          </a:p>
          <a:p>
            <a:pPr lvl="0" algn="just">
              <a:lnSpc>
                <a:spcPct val="107000"/>
              </a:lnSpc>
            </a:pPr>
            <a:endParaRPr lang="fr-FR" sz="1400" dirty="0">
              <a:effectLst/>
              <a:ea typeface="Calibri" panose="020F0502020204030204" pitchFamily="34" charset="0"/>
              <a:cs typeface="Times New Roman" panose="02020603050405020304" pitchFamily="18" charset="0"/>
            </a:endParaRPr>
          </a:p>
          <a:p>
            <a:pPr lvl="0" algn="just">
              <a:lnSpc>
                <a:spcPct val="107000"/>
              </a:lnSpc>
            </a:pPr>
            <a:r>
              <a:rPr lang="fr-FR" sz="1400" dirty="0">
                <a:effectLst/>
                <a:ea typeface="Calibri" panose="020F0502020204030204" pitchFamily="34" charset="0"/>
                <a:cs typeface="Times New Roman" panose="02020603050405020304" pitchFamily="18" charset="0"/>
              </a:rPr>
              <a:t> Une mise en synergie de différents laboratoires universitaires, d’organisations savantes, associatives, de milieux professionnels.</a:t>
            </a:r>
          </a:p>
          <a:p>
            <a:pPr lvl="0" algn="just">
              <a:lnSpc>
                <a:spcPct val="107000"/>
              </a:lnSpc>
            </a:pPr>
            <a:endParaRPr lang="fr-FR" sz="1400" dirty="0">
              <a:effectLst/>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endParaRPr lang="fr-FR" sz="1400" dirty="0">
              <a:effectLst/>
              <a:ea typeface="Calibri" panose="020F0502020204030204" pitchFamily="34" charset="0"/>
              <a:cs typeface="Times New Roman" panose="02020603050405020304" pitchFamily="18" charset="0"/>
            </a:endParaRPr>
          </a:p>
          <a:p>
            <a:pPr lvl="0" algn="just">
              <a:lnSpc>
                <a:spcPct val="107000"/>
              </a:lnSpc>
            </a:pPr>
            <a:r>
              <a:rPr lang="fr-FR" sz="1400" dirty="0">
                <a:effectLst/>
                <a:ea typeface="Calibri" panose="020F0502020204030204" pitchFamily="34" charset="0"/>
                <a:cs typeface="Times New Roman" panose="02020603050405020304" pitchFamily="18" charset="0"/>
              </a:rPr>
              <a:t>Echelle du Grand Est : </a:t>
            </a:r>
            <a:r>
              <a:rPr lang="fr-FR" sz="1400" dirty="0" err="1">
                <a:effectLst/>
                <a:ea typeface="Calibri" panose="020F0502020204030204" pitchFamily="34" charset="0"/>
                <a:cs typeface="Times New Roman" panose="02020603050405020304" pitchFamily="18" charset="0"/>
              </a:rPr>
              <a:t>Inspé</a:t>
            </a:r>
            <a:r>
              <a:rPr lang="fr-FR" sz="1400" dirty="0">
                <a:effectLst/>
                <a:ea typeface="Calibri" panose="020F0502020204030204" pitchFamily="34" charset="0"/>
                <a:cs typeface="Times New Roman" panose="02020603050405020304" pitchFamily="18" charset="0"/>
              </a:rPr>
              <a:t> de Lorraine,  de Reims, de Strasbourg, Canopé Grand Est, Pont-à-Mousson : un carrefour</a:t>
            </a:r>
          </a:p>
          <a:p>
            <a:pPr lvl="0" algn="just">
              <a:lnSpc>
                <a:spcPct val="107000"/>
              </a:lnSpc>
            </a:pPr>
            <a:endParaRPr lang="fr-FR" sz="1400" dirty="0">
              <a:effectLst/>
              <a:ea typeface="Calibri" panose="020F0502020204030204" pitchFamily="34" charset="0"/>
              <a:cs typeface="Times New Roman" panose="02020603050405020304" pitchFamily="18" charset="0"/>
            </a:endParaRPr>
          </a:p>
          <a:p>
            <a:pPr lvl="0" algn="just">
              <a:lnSpc>
                <a:spcPct val="107000"/>
              </a:lnSpc>
            </a:pPr>
            <a:r>
              <a:rPr lang="fr-FR" sz="1400" dirty="0">
                <a:effectLst/>
                <a:ea typeface="Calibri" panose="020F0502020204030204" pitchFamily="34" charset="0"/>
                <a:cs typeface="Times New Roman" panose="02020603050405020304" pitchFamily="18" charset="0"/>
              </a:rPr>
              <a:t>La dimension internationale : Italie (Bari), Allemagne (Bonn), Afrique et pays du Maghreb, Canada, Belgique, Luxembourg.</a:t>
            </a:r>
          </a:p>
          <a:p>
            <a:pPr lvl="0" algn="just">
              <a:lnSpc>
                <a:spcPct val="107000"/>
              </a:lnSpc>
            </a:pPr>
            <a:endParaRPr lang="fr-FR" sz="1400" dirty="0">
              <a:effectLst/>
              <a:ea typeface="Calibri" panose="020F0502020204030204" pitchFamily="34" charset="0"/>
              <a:cs typeface="Times New Roman" panose="02020603050405020304" pitchFamily="18" charset="0"/>
            </a:endParaRPr>
          </a:p>
          <a:p>
            <a:pPr lvl="0" algn="just">
              <a:lnSpc>
                <a:spcPct val="107000"/>
              </a:lnSpc>
            </a:pPr>
            <a:r>
              <a:rPr lang="fr-FR" sz="1400" dirty="0">
                <a:effectLst/>
                <a:ea typeface="Calibri" panose="020F0502020204030204" pitchFamily="34" charset="0"/>
                <a:cs typeface="Times New Roman" panose="02020603050405020304" pitchFamily="18" charset="0"/>
              </a:rPr>
              <a:t>Sociétés savantes et association de promotion et de diffusion du savoir : ISKO, DISCO, AM2IDEKI, AFIRSE.</a:t>
            </a:r>
          </a:p>
          <a:p>
            <a:pPr algn="just">
              <a:spcAft>
                <a:spcPts val="600"/>
              </a:spcAft>
            </a:pPr>
            <a:endParaRPr lang="fr-FR" sz="1600" u="sng" dirty="0">
              <a:solidFill>
                <a:srgbClr val="C9871B"/>
              </a:solidFill>
            </a:endParaRPr>
          </a:p>
          <a:p>
            <a:pPr algn="just">
              <a:spcAft>
                <a:spcPts val="600"/>
              </a:spcAft>
            </a:pPr>
            <a:endParaRPr lang="fr-FR" sz="1600" u="sng" dirty="0">
              <a:solidFill>
                <a:srgbClr val="C9871B"/>
              </a:solidFill>
            </a:endParaRPr>
          </a:p>
          <a:p>
            <a:pPr algn="just">
              <a:spcAft>
                <a:spcPts val="600"/>
              </a:spcAft>
            </a:pPr>
            <a:endParaRPr lang="fr-FR" sz="1600" u="sng" dirty="0"/>
          </a:p>
        </p:txBody>
      </p:sp>
      <p:pic>
        <p:nvPicPr>
          <p:cNvPr id="8" name="Image 7">
            <a:extLst>
              <a:ext uri="{FF2B5EF4-FFF2-40B4-BE49-F238E27FC236}">
                <a16:creationId xmlns:a16="http://schemas.microsoft.com/office/drawing/2014/main" id="{85412183-6BE4-46F2-99AC-CEF061336DA6}"/>
              </a:ext>
            </a:extLst>
          </p:cNvPr>
          <p:cNvPicPr>
            <a:picLocks noChangeAspect="1"/>
          </p:cNvPicPr>
          <p:nvPr/>
        </p:nvPicPr>
        <p:blipFill rotWithShape="1">
          <a:blip r:embed="rId3"/>
          <a:srcRect l="4254" t="48058" r="8526" b="47901"/>
          <a:stretch/>
        </p:blipFill>
        <p:spPr>
          <a:xfrm>
            <a:off x="113881" y="873329"/>
            <a:ext cx="5238404" cy="277147"/>
          </a:xfrm>
          <a:prstGeom prst="rect">
            <a:avLst/>
          </a:prstGeom>
        </p:spPr>
      </p:pic>
      <p:sp>
        <p:nvSpPr>
          <p:cNvPr id="10" name="Rectangle 9">
            <a:extLst>
              <a:ext uri="{FF2B5EF4-FFF2-40B4-BE49-F238E27FC236}">
                <a16:creationId xmlns:a16="http://schemas.microsoft.com/office/drawing/2014/main" id="{58DB4E20-ADBD-47CE-BC77-EB9C5EB60523}"/>
              </a:ext>
            </a:extLst>
          </p:cNvPr>
          <p:cNvSpPr/>
          <p:nvPr/>
        </p:nvSpPr>
        <p:spPr>
          <a:xfrm>
            <a:off x="5676978" y="1083720"/>
            <a:ext cx="6039174" cy="5140190"/>
          </a:xfrm>
          <a:prstGeom prst="rect">
            <a:avLst/>
          </a:prstGeom>
        </p:spPr>
        <p:txBody>
          <a:bodyPr wrap="square">
            <a:spAutoFit/>
          </a:bodyPr>
          <a:lstStyle/>
          <a:p>
            <a:pPr algn="just"/>
            <a:r>
              <a:rPr lang="fr-FR" sz="1400" dirty="0">
                <a:solidFill>
                  <a:srgbClr val="C00000"/>
                </a:solidFill>
                <a:effectLst/>
                <a:ea typeface="Calibri" panose="020F0502020204030204" pitchFamily="34" charset="0"/>
                <a:cs typeface="Times New Roman" panose="02020603050405020304" pitchFamily="18" charset="0"/>
              </a:rPr>
              <a:t>Les colloques sont conçus comme des espaces de travail, ces colloques peuvent permettre le dépassement de clivages catégoriels et des clivages institutionnels en se concentrant sur des objets de recherche communs.</a:t>
            </a:r>
          </a:p>
          <a:p>
            <a:pPr algn="just"/>
            <a:endParaRPr lang="fr-FR" sz="1600" dirty="0"/>
          </a:p>
          <a:p>
            <a:pPr lvl="0" algn="just">
              <a:lnSpc>
                <a:spcPct val="107000"/>
              </a:lnSpc>
            </a:pPr>
            <a:r>
              <a:rPr lang="fr-FR" sz="1400" dirty="0">
                <a:effectLst/>
                <a:ea typeface="Calibri" panose="020F0502020204030204" pitchFamily="34" charset="0"/>
                <a:cs typeface="Times New Roman" panose="02020603050405020304" pitchFamily="18" charset="0"/>
              </a:rPr>
              <a:t>Ils relient la recherche aux dimensions de l’activité professionnelle réelle avec le souci du partage des savoirs en croisant les orientations en didactique(s) : épistémologique, praxéologique, pédagogique et psychologique.</a:t>
            </a:r>
          </a:p>
          <a:p>
            <a:pPr lvl="0" algn="just">
              <a:lnSpc>
                <a:spcPct val="107000"/>
              </a:lnSpc>
            </a:pPr>
            <a:endParaRPr lang="fr-FR" sz="1400" dirty="0">
              <a:effectLst/>
              <a:ea typeface="Calibri" panose="020F0502020204030204" pitchFamily="34" charset="0"/>
              <a:cs typeface="Times New Roman" panose="02020603050405020304" pitchFamily="18" charset="0"/>
            </a:endParaRPr>
          </a:p>
          <a:p>
            <a:pPr lvl="0" algn="just">
              <a:lnSpc>
                <a:spcPct val="107000"/>
              </a:lnSpc>
            </a:pPr>
            <a:r>
              <a:rPr lang="fr-FR" sz="1400" i="1" dirty="0">
                <a:effectLst/>
                <a:ea typeface="Calibri" panose="020F0502020204030204" pitchFamily="34" charset="0"/>
                <a:cs typeface="Times New Roman" panose="02020603050405020304" pitchFamily="18" charset="0"/>
              </a:rPr>
              <a:t>	Penser les recherches en sciences de l’éducation et de la formation, </a:t>
            </a:r>
            <a:r>
              <a:rPr lang="fr-FR" sz="1400" i="1" dirty="0">
                <a:ea typeface="Calibri" panose="020F0502020204030204" pitchFamily="34" charset="0"/>
                <a:cs typeface="Times New Roman" panose="02020603050405020304" pitchFamily="18" charset="0"/>
              </a:rPr>
              <a:t>l</a:t>
            </a:r>
            <a:r>
              <a:rPr lang="fr-FR" sz="1400" i="1" dirty="0">
                <a:effectLst/>
                <a:ea typeface="Calibri" panose="020F0502020204030204" pitchFamily="34" charset="0"/>
                <a:cs typeface="Times New Roman" panose="02020603050405020304" pitchFamily="18" charset="0"/>
              </a:rPr>
              <a:t>es didactiques dans leur relation avec les métiers de l’humain.</a:t>
            </a:r>
          </a:p>
          <a:p>
            <a:pPr marL="342900" lvl="0" indent="-342900" algn="just">
              <a:lnSpc>
                <a:spcPct val="107000"/>
              </a:lnSpc>
              <a:buFont typeface="Calibri" panose="020F0502020204030204" pitchFamily="34" charset="0"/>
              <a:buChar char="-"/>
            </a:pPr>
            <a:endParaRPr lang="fr-FR" sz="1400" dirty="0">
              <a:effectLst/>
              <a:ea typeface="Calibri" panose="020F0502020204030204" pitchFamily="34" charset="0"/>
              <a:cs typeface="Times New Roman" panose="02020603050405020304" pitchFamily="18" charset="0"/>
            </a:endParaRPr>
          </a:p>
          <a:p>
            <a:pPr lvl="0" algn="just">
              <a:lnSpc>
                <a:spcPct val="107000"/>
              </a:lnSpc>
            </a:pPr>
            <a:r>
              <a:rPr lang="fr-FR" sz="1400" i="1" dirty="0">
                <a:effectLst/>
                <a:ea typeface="Calibri" panose="020F0502020204030204" pitchFamily="34" charset="0"/>
                <a:cs typeface="Times New Roman" panose="02020603050405020304" pitchFamily="18" charset="0"/>
              </a:rPr>
              <a:t>	Caractériser progressivement et précisément ce qui s’élabore, se transforme, en quoi cela fait science et action.</a:t>
            </a:r>
          </a:p>
          <a:p>
            <a:pPr lvl="0" algn="just">
              <a:lnSpc>
                <a:spcPct val="107000"/>
              </a:lnSpc>
            </a:pPr>
            <a:endParaRPr lang="fr-FR" sz="1400" dirty="0">
              <a:effectLst/>
              <a:ea typeface="Calibri" panose="020F0502020204030204" pitchFamily="34" charset="0"/>
              <a:cs typeface="Times New Roman" panose="02020603050405020304" pitchFamily="18" charset="0"/>
            </a:endParaRPr>
          </a:p>
          <a:p>
            <a:pPr lvl="0" algn="just">
              <a:lnSpc>
                <a:spcPct val="107000"/>
              </a:lnSpc>
            </a:pPr>
            <a:r>
              <a:rPr lang="fr-FR" sz="1400" i="1" dirty="0">
                <a:effectLst/>
                <a:ea typeface="Calibri" panose="020F0502020204030204" pitchFamily="34" charset="0"/>
                <a:cs typeface="Times New Roman" panose="02020603050405020304" pitchFamily="18" charset="0"/>
              </a:rPr>
              <a:t>	Constituer des points d’ancrage pour de futures recherches et des pratiques professionnelles innovantes.</a:t>
            </a:r>
          </a:p>
          <a:p>
            <a:pPr lvl="0" algn="just">
              <a:lnSpc>
                <a:spcPct val="107000"/>
              </a:lnSpc>
              <a:spcAft>
                <a:spcPts val="800"/>
              </a:spcAft>
            </a:pPr>
            <a:endParaRPr lang="fr-FR" sz="1400" dirty="0">
              <a:effectLst/>
              <a:ea typeface="Calibri" panose="020F0502020204030204" pitchFamily="34" charset="0"/>
              <a:cs typeface="Times New Roman" panose="02020603050405020304" pitchFamily="18" charset="0"/>
            </a:endParaRPr>
          </a:p>
          <a:p>
            <a:pPr lvl="0" algn="just">
              <a:lnSpc>
                <a:spcPct val="107000"/>
              </a:lnSpc>
              <a:spcAft>
                <a:spcPts val="800"/>
              </a:spcAft>
            </a:pPr>
            <a:r>
              <a:rPr lang="fr-FR" sz="1400" dirty="0">
                <a:effectLst/>
                <a:ea typeface="Calibri" panose="020F0502020204030204" pitchFamily="34" charset="0"/>
                <a:cs typeface="Times New Roman" panose="02020603050405020304" pitchFamily="18" charset="0"/>
              </a:rPr>
              <a:t>Variation de modalités de travail : colloques, mais aussi séminaires, journée d’études et de formation …</a:t>
            </a:r>
          </a:p>
          <a:p>
            <a:pPr algn="just"/>
            <a:endParaRPr lang="fr-FR" sz="1600" dirty="0"/>
          </a:p>
          <a:p>
            <a:pPr algn="just"/>
            <a:endParaRPr lang="fr-FR" sz="1600" dirty="0"/>
          </a:p>
        </p:txBody>
      </p:sp>
      <p:sp>
        <p:nvSpPr>
          <p:cNvPr id="9" name="ZoneTexte 8">
            <a:extLst>
              <a:ext uri="{FF2B5EF4-FFF2-40B4-BE49-F238E27FC236}">
                <a16:creationId xmlns:a16="http://schemas.microsoft.com/office/drawing/2014/main" id="{74BBBA52-DA7E-4CE7-BD21-882AA72754DC}"/>
              </a:ext>
            </a:extLst>
          </p:cNvPr>
          <p:cNvSpPr txBox="1"/>
          <p:nvPr/>
        </p:nvSpPr>
        <p:spPr>
          <a:xfrm>
            <a:off x="213967" y="201414"/>
            <a:ext cx="11129223" cy="750975"/>
          </a:xfrm>
          <a:prstGeom prst="rect">
            <a:avLst/>
          </a:prstGeom>
          <a:noFill/>
        </p:spPr>
        <p:txBody>
          <a:bodyPr wrap="square">
            <a:spAutoFit/>
          </a:bodyPr>
          <a:lstStyle/>
          <a:p>
            <a:pPr>
              <a:lnSpc>
                <a:spcPct val="107000"/>
              </a:lnSpc>
              <a:spcAft>
                <a:spcPts val="8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Le réseau I</a:t>
            </a:r>
            <a:r>
              <a:rPr lang="fr-FR" sz="2000" b="1" dirty="0">
                <a:effectLst/>
                <a:ea typeface="Calibri" panose="020F0502020204030204" pitchFamily="34" charset="0"/>
                <a:cs typeface="Times New Roman" panose="02020603050405020304" pitchFamily="18" charset="0"/>
              </a:rPr>
              <a:t>DEKI (Information-Innovation-Didactiques-Documentation-Education-Knowledge-Ingénierie)/Ouverture et l’organisation de colloques, d’évènements…</a:t>
            </a:r>
            <a:endParaRPr lang="fr-FR" sz="2000" b="1" dirty="0">
              <a:effectLst/>
              <a:highlight>
                <a:srgbClr val="ECBD7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FC6D7CC3-0456-4186-903D-D00463EC9BAD}"/>
              </a:ext>
            </a:extLst>
          </p:cNvPr>
          <p:cNvSpPr txBox="1"/>
          <p:nvPr/>
        </p:nvSpPr>
        <p:spPr>
          <a:xfrm>
            <a:off x="213968" y="1265029"/>
            <a:ext cx="4508503" cy="773673"/>
          </a:xfrm>
          <a:prstGeom prst="rect">
            <a:avLst/>
          </a:prstGeom>
          <a:noFill/>
        </p:spPr>
        <p:txBody>
          <a:bodyPr wrap="square">
            <a:spAutoFit/>
          </a:bodyPr>
          <a:lstStyle/>
          <a:p>
            <a:pPr algn="just">
              <a:lnSpc>
                <a:spcPct val="107000"/>
              </a:lnSpc>
            </a:pPr>
            <a:r>
              <a:rPr lang="fr-FR" sz="1400" dirty="0">
                <a:effectLst/>
                <a:ea typeface="Calibri" panose="020F0502020204030204" pitchFamily="34" charset="0"/>
                <a:cs typeface="Times New Roman" panose="02020603050405020304" pitchFamily="18" charset="0"/>
              </a:rPr>
              <a:t>Un réseau de membres actifs en tant que communauté de pratiques décompartimentant les champs de la recherche, de la formation, de l’enseignement et de l’éducation.</a:t>
            </a:r>
          </a:p>
        </p:txBody>
      </p:sp>
    </p:spTree>
    <p:extLst>
      <p:ext uri="{BB962C8B-B14F-4D97-AF65-F5344CB8AC3E}">
        <p14:creationId xmlns:p14="http://schemas.microsoft.com/office/powerpoint/2010/main" val="4273659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919BAAFD-1894-401C-B63D-C15E03EBB410}"/>
              </a:ext>
            </a:extLst>
          </p:cNvPr>
          <p:cNvSpPr>
            <a:spLocks noChangeArrowheads="1"/>
          </p:cNvSpPr>
          <p:nvPr/>
        </p:nvSpPr>
        <p:spPr bwMode="auto">
          <a:xfrm>
            <a:off x="3792958" y="0"/>
            <a:ext cx="7106210" cy="119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FR" altLang="fr-FR" sz="4000" dirty="0">
                <a:solidFill>
                  <a:srgbClr val="C00000"/>
                </a:solidFill>
                <a:latin typeface="Calibri Light" panose="020F0302020204030204" pitchFamily="34" charset="0"/>
                <a:cs typeface="Calibri Light" panose="020F0302020204030204" pitchFamily="34" charset="0"/>
              </a:rPr>
              <a:t>Les colloques IDEKI 2012-2021</a:t>
            </a:r>
          </a:p>
          <a:p>
            <a:pPr algn="ctr">
              <a:spcBef>
                <a:spcPct val="0"/>
              </a:spcBef>
              <a:buFontTx/>
              <a:buNone/>
            </a:pPr>
            <a:r>
              <a:rPr lang="fr-FR" altLang="fr-FR" sz="4000" dirty="0">
                <a:solidFill>
                  <a:srgbClr val="C00000"/>
                </a:solidFill>
                <a:latin typeface="Calibri Light" panose="020F0302020204030204" pitchFamily="34" charset="0"/>
                <a:cs typeface="Calibri Light" panose="020F0302020204030204" pitchFamily="34" charset="0"/>
              </a:rPr>
              <a:t>Participation de </a:t>
            </a:r>
          </a:p>
          <a:p>
            <a:pPr algn="r">
              <a:spcBef>
                <a:spcPct val="0"/>
              </a:spcBef>
              <a:buFontTx/>
              <a:buNone/>
            </a:pPr>
            <a:endParaRPr lang="fr-FR" altLang="fr-FR" sz="4000" dirty="0">
              <a:solidFill>
                <a:srgbClr val="C00000"/>
              </a:solidFill>
              <a:latin typeface="Calibri Light" panose="020F0302020204030204" pitchFamily="34" charset="0"/>
              <a:cs typeface="Calibri Light" panose="020F0302020204030204" pitchFamily="34" charset="0"/>
            </a:endParaRPr>
          </a:p>
        </p:txBody>
      </p:sp>
      <p:pic>
        <p:nvPicPr>
          <p:cNvPr id="4" name="Image 3">
            <a:extLst>
              <a:ext uri="{FF2B5EF4-FFF2-40B4-BE49-F238E27FC236}">
                <a16:creationId xmlns:a16="http://schemas.microsoft.com/office/drawing/2014/main" id="{7FB9478B-CB0A-458A-924C-C7B08553F02E}"/>
              </a:ext>
            </a:extLst>
          </p:cNvPr>
          <p:cNvPicPr>
            <a:picLocks noChangeAspect="1"/>
          </p:cNvPicPr>
          <p:nvPr/>
        </p:nvPicPr>
        <p:blipFill rotWithShape="1">
          <a:blip r:embed="rId2"/>
          <a:srcRect l="4254" t="48058" r="8526" b="47901"/>
          <a:stretch/>
        </p:blipFill>
        <p:spPr>
          <a:xfrm>
            <a:off x="6453569" y="1240502"/>
            <a:ext cx="5433234" cy="151984"/>
          </a:xfrm>
          <a:prstGeom prst="rect">
            <a:avLst/>
          </a:prstGeom>
        </p:spPr>
      </p:pic>
      <p:grpSp>
        <p:nvGrpSpPr>
          <p:cNvPr id="18" name="Groupe 17">
            <a:extLst>
              <a:ext uri="{FF2B5EF4-FFF2-40B4-BE49-F238E27FC236}">
                <a16:creationId xmlns:a16="http://schemas.microsoft.com/office/drawing/2014/main" id="{1EB3E478-85BE-4F90-AEC4-78A135F73CCB}"/>
              </a:ext>
            </a:extLst>
          </p:cNvPr>
          <p:cNvGrpSpPr/>
          <p:nvPr/>
        </p:nvGrpSpPr>
        <p:grpSpPr>
          <a:xfrm>
            <a:off x="250833" y="1438586"/>
            <a:ext cx="6975522" cy="4650348"/>
            <a:chOff x="-194548" y="1269436"/>
            <a:chExt cx="6975522" cy="4650348"/>
          </a:xfrm>
        </p:grpSpPr>
        <p:graphicFrame>
          <p:nvGraphicFramePr>
            <p:cNvPr id="16" name="Diagramme 15">
              <a:extLst>
                <a:ext uri="{FF2B5EF4-FFF2-40B4-BE49-F238E27FC236}">
                  <a16:creationId xmlns:a16="http://schemas.microsoft.com/office/drawing/2014/main" id="{0C9A22DA-A73C-4994-89D4-BBD62B1C9119}"/>
                </a:ext>
              </a:extLst>
            </p:cNvPr>
            <p:cNvGraphicFramePr/>
            <p:nvPr/>
          </p:nvGraphicFramePr>
          <p:xfrm>
            <a:off x="-194548" y="1269436"/>
            <a:ext cx="6975522" cy="4650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Ellipse 16">
              <a:extLst>
                <a:ext uri="{FF2B5EF4-FFF2-40B4-BE49-F238E27FC236}">
                  <a16:creationId xmlns:a16="http://schemas.microsoft.com/office/drawing/2014/main" id="{1ECF8246-C36C-42EA-9482-270B718CD226}"/>
                </a:ext>
              </a:extLst>
            </p:cNvPr>
            <p:cNvSpPr/>
            <p:nvPr/>
          </p:nvSpPr>
          <p:spPr>
            <a:xfrm>
              <a:off x="2530588" y="2751442"/>
              <a:ext cx="2077996" cy="1321760"/>
            </a:xfrm>
            <a:prstGeom prst="ellipse">
              <a:avLst/>
            </a:prstGeom>
            <a:solidFill>
              <a:srgbClr val="764F10"/>
            </a:solidFill>
            <a:ln>
              <a:solidFill>
                <a:srgbClr val="764F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Colloques IDEKI</a:t>
              </a:r>
            </a:p>
          </p:txBody>
        </p:sp>
      </p:grpSp>
      <p:sp>
        <p:nvSpPr>
          <p:cNvPr id="5" name="ZoneTexte 4">
            <a:extLst>
              <a:ext uri="{FF2B5EF4-FFF2-40B4-BE49-F238E27FC236}">
                <a16:creationId xmlns:a16="http://schemas.microsoft.com/office/drawing/2014/main" id="{262C949D-1153-42CC-A93D-C19A0A52D7FB}"/>
              </a:ext>
            </a:extLst>
          </p:cNvPr>
          <p:cNvSpPr txBox="1"/>
          <p:nvPr/>
        </p:nvSpPr>
        <p:spPr>
          <a:xfrm>
            <a:off x="4931029" y="4865561"/>
            <a:ext cx="1018917" cy="769441"/>
          </a:xfrm>
          <a:prstGeom prst="rect">
            <a:avLst/>
          </a:prstGeom>
          <a:noFill/>
        </p:spPr>
        <p:txBody>
          <a:bodyPr wrap="square" rtlCol="0">
            <a:spAutoFit/>
          </a:bodyPr>
          <a:lstStyle/>
          <a:p>
            <a:pPr algn="ctr"/>
            <a:r>
              <a:rPr lang="fr-FR" sz="1100" b="1" dirty="0">
                <a:solidFill>
                  <a:schemeClr val="bg1"/>
                </a:solidFill>
              </a:rPr>
              <a:t>	18</a:t>
            </a:r>
          </a:p>
          <a:p>
            <a:pPr algn="ctr"/>
            <a:r>
              <a:rPr lang="fr-FR" sz="1100" b="1" dirty="0">
                <a:solidFill>
                  <a:schemeClr val="bg1"/>
                </a:solidFill>
              </a:rPr>
              <a:t>Formateurs universitaires</a:t>
            </a:r>
          </a:p>
        </p:txBody>
      </p:sp>
      <p:sp>
        <p:nvSpPr>
          <p:cNvPr id="6" name="ZoneTexte 5">
            <a:extLst>
              <a:ext uri="{FF2B5EF4-FFF2-40B4-BE49-F238E27FC236}">
                <a16:creationId xmlns:a16="http://schemas.microsoft.com/office/drawing/2014/main" id="{80A8D245-88AD-4AF2-BFF6-660A89B5C6BB}"/>
              </a:ext>
            </a:extLst>
          </p:cNvPr>
          <p:cNvSpPr txBox="1"/>
          <p:nvPr/>
        </p:nvSpPr>
        <p:spPr>
          <a:xfrm>
            <a:off x="7226355" y="1689905"/>
            <a:ext cx="4540740" cy="5001562"/>
          </a:xfrm>
          <a:prstGeom prst="rect">
            <a:avLst/>
          </a:prstGeom>
          <a:noFill/>
        </p:spPr>
        <p:txBody>
          <a:bodyPr wrap="square" rtlCol="0">
            <a:spAutoFit/>
          </a:bodyPr>
          <a:lstStyle/>
          <a:p>
            <a:pPr algn="just"/>
            <a:r>
              <a:rPr lang="fr-FR" sz="1400" dirty="0"/>
              <a:t>Le </a:t>
            </a:r>
            <a:r>
              <a:rPr lang="fr-FR" sz="1400" dirty="0" err="1"/>
              <a:t>Cérep</a:t>
            </a:r>
            <a:r>
              <a:rPr lang="fr-FR" sz="1400" dirty="0"/>
              <a:t> (Centre d’étude et de recherche sur les emplois et les professionnalisation) laboratoire porteur …</a:t>
            </a:r>
          </a:p>
          <a:p>
            <a:pPr algn="just"/>
            <a:endParaRPr lang="fr-FR" sz="1400" dirty="0"/>
          </a:p>
          <a:p>
            <a:pPr algn="just"/>
            <a:r>
              <a:rPr lang="fr-FR" sz="1400" dirty="0"/>
              <a:t>Gd Est : collaborations avec le LISEC</a:t>
            </a:r>
          </a:p>
          <a:p>
            <a:pPr algn="just"/>
            <a:r>
              <a:rPr lang="fr-FR" sz="1400" dirty="0"/>
              <a:t> </a:t>
            </a:r>
          </a:p>
          <a:p>
            <a:pPr algn="just"/>
            <a:r>
              <a:rPr lang="fr-FR" sz="1400" dirty="0"/>
              <a:t>Laboratoires ayant participé : </a:t>
            </a:r>
          </a:p>
          <a:p>
            <a:pPr algn="just">
              <a:lnSpc>
                <a:spcPct val="107000"/>
              </a:lnSpc>
            </a:pPr>
            <a:r>
              <a:rPr lang="fr-FR" sz="1400" dirty="0">
                <a:effectLst/>
                <a:ea typeface="Calibri" panose="020F0502020204030204" pitchFamily="34" charset="0"/>
                <a:cs typeface="Times New Roman" panose="02020603050405020304" pitchFamily="18" charset="0"/>
              </a:rPr>
              <a:t>LISEC, (Nancy, UHA), CREN (Nantes),  EDA (Paris, Sorbonne), Paris cité (Sorbonne)  LORIA (</a:t>
            </a:r>
            <a:r>
              <a:rPr lang="fr-FR" sz="1400" dirty="0">
                <a:ea typeface="Calibri" panose="020F0502020204030204" pitchFamily="34" charset="0"/>
                <a:cs typeface="Times New Roman" panose="02020603050405020304" pitchFamily="18" charset="0"/>
              </a:rPr>
              <a:t>U</a:t>
            </a:r>
            <a:r>
              <a:rPr lang="fr-FR" sz="1400" dirty="0">
                <a:effectLst/>
                <a:ea typeface="Calibri" panose="020F0502020204030204" pitchFamily="34" charset="0"/>
                <a:cs typeface="Times New Roman" panose="02020603050405020304" pitchFamily="18" charset="0"/>
              </a:rPr>
              <a:t> Lorraine), GERRICO (Lille 3), IMS-UMR (Bordeaux, équipe CIH), CNAM (Paris), </a:t>
            </a:r>
            <a:r>
              <a:rPr lang="fr-FR" sz="1400" dirty="0">
                <a:effectLst/>
                <a:latin typeface="Calibri" panose="020F0502020204030204" pitchFamily="34" charset="0"/>
                <a:ea typeface="Calibri" panose="020F0502020204030204" pitchFamily="34" charset="0"/>
                <a:cs typeface="Times New Roman" panose="02020603050405020304" pitchFamily="18" charset="0"/>
              </a:rPr>
              <a:t>ELICO,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Loria</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Greas</a:t>
            </a:r>
            <a:r>
              <a:rPr lang="fr-FR" sz="1400" dirty="0">
                <a:effectLst/>
                <a:latin typeface="Calibri" panose="020F0502020204030204" pitchFamily="34" charset="0"/>
                <a:ea typeface="Calibri" panose="020F0502020204030204" pitchFamily="34" charset="0"/>
                <a:cs typeface="Times New Roman" panose="02020603050405020304" pitchFamily="18" charset="0"/>
              </a:rPr>
              <a:t>, ADEF (apprentissage, didactique, évaluation Aix Marseille), GRHIS,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PRiM</a:t>
            </a:r>
            <a:r>
              <a:rPr lang="fr-FR" sz="1400" dirty="0">
                <a:effectLst/>
                <a:latin typeface="Calibri" panose="020F0502020204030204" pitchFamily="34" charset="0"/>
                <a:ea typeface="Calibri" panose="020F0502020204030204" pitchFamily="34" charset="0"/>
                <a:cs typeface="Times New Roman" panose="02020603050405020304" pitchFamily="18" charset="0"/>
              </a:rPr>
              <a:t>, UMR ESO (Rouen), LISEC, ICARE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Inspé</a:t>
            </a:r>
            <a:r>
              <a:rPr lang="fr-FR" sz="1400" dirty="0">
                <a:effectLst/>
                <a:latin typeface="Calibri" panose="020F0502020204030204" pitchFamily="34" charset="0"/>
                <a:ea typeface="Calibri" panose="020F0502020204030204" pitchFamily="34" charset="0"/>
                <a:cs typeface="Times New Roman" panose="02020603050405020304" pitchFamily="18" charset="0"/>
              </a:rPr>
              <a:t> de la Réunion), CIREL, IMS-RUDII (Représentation, usages, développements et ingénierie de l’information), EHESP,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Cirnef</a:t>
            </a:r>
            <a:r>
              <a:rPr lang="fr-FR" sz="1400" dirty="0">
                <a:effectLst/>
                <a:latin typeface="Calibri" panose="020F0502020204030204" pitchFamily="34" charset="0"/>
                <a:ea typeface="Calibri" panose="020F0502020204030204" pitchFamily="34" charset="0"/>
                <a:cs typeface="Times New Roman" panose="02020603050405020304" pitchFamily="18" charset="0"/>
              </a:rPr>
              <a:t>, LERIC UCD,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Inist</a:t>
            </a:r>
            <a:r>
              <a:rPr lang="fr-FR" sz="1400" dirty="0">
                <a:effectLst/>
                <a:latin typeface="Calibri" panose="020F0502020204030204" pitchFamily="34" charset="0"/>
                <a:ea typeface="Calibri" panose="020F0502020204030204" pitchFamily="34" charset="0"/>
                <a:cs typeface="Times New Roman" panose="02020603050405020304" pitchFamily="18" charset="0"/>
              </a:rPr>
              <a:t> CNRS,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Grhapes</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Habter</a:t>
            </a:r>
            <a:r>
              <a:rPr lang="fr-FR" sz="1400" dirty="0">
                <a:effectLst/>
                <a:latin typeface="Calibri" panose="020F0502020204030204" pitchFamily="34" charset="0"/>
                <a:ea typeface="Calibri" panose="020F0502020204030204" pitchFamily="34" charset="0"/>
                <a:cs typeface="Times New Roman" panose="02020603050405020304" pitchFamily="18" charset="0"/>
              </a:rPr>
              <a:t>, CRSEA </a:t>
            </a:r>
          </a:p>
          <a:p>
            <a:pPr algn="just">
              <a:lnSpc>
                <a:spcPct val="107000"/>
              </a:lnSpc>
            </a:pP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fr-FR" sz="1600" b="1" dirty="0">
                <a:effectLst/>
                <a:latin typeface="Calibri" panose="020F0502020204030204" pitchFamily="34" charset="0"/>
                <a:ea typeface="Calibri" panose="020F0502020204030204" pitchFamily="34" charset="0"/>
                <a:cs typeface="Times New Roman" panose="02020603050405020304" pitchFamily="18" charset="0"/>
              </a:rPr>
              <a:t>Cette année : 33 communications sélectionnées</a:t>
            </a:r>
          </a:p>
          <a:p>
            <a:pPr algn="just">
              <a:lnSpc>
                <a:spcPct val="107000"/>
              </a:lnSpc>
            </a:pPr>
            <a:endParaRPr lang="fr-FR" sz="1400" dirty="0">
              <a:latin typeface="Calibri" panose="020F0502020204030204" pitchFamily="34" charset="0"/>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2201656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6602722-1392-44C7-9C64-A664FE12A3BC}"/>
              </a:ext>
            </a:extLst>
          </p:cNvPr>
          <p:cNvPicPr>
            <a:picLocks noChangeAspect="1"/>
          </p:cNvPicPr>
          <p:nvPr/>
        </p:nvPicPr>
        <p:blipFill>
          <a:blip r:embed="rId2"/>
          <a:stretch>
            <a:fillRect/>
          </a:stretch>
        </p:blipFill>
        <p:spPr>
          <a:xfrm>
            <a:off x="2101738" y="2142014"/>
            <a:ext cx="7308063" cy="4160965"/>
          </a:xfrm>
          <a:prstGeom prst="rect">
            <a:avLst/>
          </a:prstGeom>
        </p:spPr>
      </p:pic>
      <p:sp>
        <p:nvSpPr>
          <p:cNvPr id="3" name="Titre 2"/>
          <p:cNvSpPr>
            <a:spLocks noGrp="1"/>
          </p:cNvSpPr>
          <p:nvPr>
            <p:ph type="title"/>
          </p:nvPr>
        </p:nvSpPr>
        <p:spPr/>
        <p:txBody>
          <a:bodyPr/>
          <a:lstStyle/>
          <a:p>
            <a:r>
              <a:rPr lang="fr-FR" dirty="0"/>
              <a:t>Un colloque </a:t>
            </a:r>
            <a:r>
              <a:rPr lang="fr-FR" dirty="0" err="1"/>
              <a:t>pluricatégoriel</a:t>
            </a:r>
            <a:r>
              <a:rPr lang="fr-FR" dirty="0"/>
              <a:t> et de la production de savoirs…</a:t>
            </a:r>
          </a:p>
        </p:txBody>
      </p:sp>
    </p:spTree>
    <p:extLst>
      <p:ext uri="{BB962C8B-B14F-4D97-AF65-F5344CB8AC3E}">
        <p14:creationId xmlns:p14="http://schemas.microsoft.com/office/powerpoint/2010/main" val="4039079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5680388-F6A9-4444-A5A1-9DB17BD38C06}"/>
              </a:ext>
            </a:extLst>
          </p:cNvPr>
          <p:cNvSpPr txBox="1"/>
          <p:nvPr/>
        </p:nvSpPr>
        <p:spPr>
          <a:xfrm>
            <a:off x="188088" y="166488"/>
            <a:ext cx="4620979" cy="1502655"/>
          </a:xfrm>
          <a:prstGeom prst="rect">
            <a:avLst/>
          </a:prstGeom>
          <a:noFill/>
        </p:spPr>
        <p:txBody>
          <a:bodyPr wrap="square">
            <a:spAutoFit/>
          </a:bodyPr>
          <a:lstStyle/>
          <a:p>
            <a:pPr algn="just">
              <a:lnSpc>
                <a:spcPct val="107000"/>
              </a:lnSpc>
              <a:spcAft>
                <a:spcPts val="80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Des préfaciers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Franc Morandi (PU SE Université de Bordeaux UMR-521, équipe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Cognitique</a:t>
            </a:r>
            <a:r>
              <a:rPr lang="fr-FR" sz="1400" dirty="0">
                <a:effectLst/>
                <a:latin typeface="Calibri" panose="020F0502020204030204" pitchFamily="34" charset="0"/>
                <a:ea typeface="Calibri" panose="020F0502020204030204" pitchFamily="34" charset="0"/>
                <a:cs typeface="Times New Roman" panose="02020603050405020304" pitchFamily="18" charset="0"/>
              </a:rPr>
              <a:t> et Ingénierie Humaine (CIH)., Joel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Lebeaume</a:t>
            </a:r>
            <a:r>
              <a:rPr lang="fr-FR" sz="1400" dirty="0">
                <a:effectLst/>
                <a:latin typeface="Calibri" panose="020F0502020204030204" pitchFamily="34" charset="0"/>
                <a:ea typeface="Calibri" panose="020F0502020204030204" pitchFamily="34" charset="0"/>
                <a:cs typeface="Times New Roman" panose="02020603050405020304" pitchFamily="18" charset="0"/>
              </a:rPr>
              <a:t> (PU SE Sorbonne Paris Cité, Université Paris Descartes, EDA),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Loic</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Chalmel</a:t>
            </a:r>
            <a:r>
              <a:rPr lang="fr-FR" sz="1400" dirty="0">
                <a:effectLst/>
                <a:latin typeface="Calibri" panose="020F0502020204030204" pitchFamily="34" charset="0"/>
                <a:ea typeface="Calibri" panose="020F0502020204030204" pitchFamily="34" charset="0"/>
                <a:cs typeface="Times New Roman" panose="02020603050405020304" pitchFamily="18" charset="0"/>
              </a:rPr>
              <a:t> (PU SE LISEC Alsace-Lorraine), Rosine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Galluzzo-Daflon</a:t>
            </a:r>
            <a:r>
              <a:rPr lang="fr-FR" sz="1400" dirty="0">
                <a:effectLst/>
                <a:latin typeface="Calibri" panose="020F0502020204030204" pitchFamily="34" charset="0"/>
                <a:ea typeface="Calibri" panose="020F0502020204030204" pitchFamily="34" charset="0"/>
                <a:cs typeface="Times New Roman" panose="02020603050405020304" pitchFamily="18" charset="0"/>
              </a:rPr>
              <a:t> (MCF SE CREN…)…</a:t>
            </a:r>
          </a:p>
        </p:txBody>
      </p:sp>
      <p:sp>
        <p:nvSpPr>
          <p:cNvPr id="6" name="ZoneTexte 5">
            <a:extLst>
              <a:ext uri="{FF2B5EF4-FFF2-40B4-BE49-F238E27FC236}">
                <a16:creationId xmlns:a16="http://schemas.microsoft.com/office/drawing/2014/main" id="{7D080D85-7872-41E1-8C8D-97257324B2FD}"/>
              </a:ext>
            </a:extLst>
          </p:cNvPr>
          <p:cNvSpPr txBox="1"/>
          <p:nvPr/>
        </p:nvSpPr>
        <p:spPr>
          <a:xfrm>
            <a:off x="5486401" y="166488"/>
            <a:ext cx="6157730" cy="3643241"/>
          </a:xfrm>
          <a:prstGeom prst="rect">
            <a:avLst/>
          </a:prstGeom>
          <a:noFill/>
        </p:spPr>
        <p:txBody>
          <a:bodyPr wrap="square">
            <a:spAutoFit/>
          </a:bodyPr>
          <a:lstStyle/>
          <a:p>
            <a:pPr algn="just">
              <a:lnSpc>
                <a:spcPct val="107000"/>
              </a:lnSpc>
              <a:spcAft>
                <a:spcPts val="800"/>
              </a:spcAf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Des membres du comité scientifique permanent et d’expertise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Akakpo-Numado</a:t>
            </a:r>
            <a:r>
              <a:rPr lang="fr-FR" sz="1400" dirty="0">
                <a:effectLst/>
                <a:latin typeface="Calibri" panose="020F0502020204030204" pitchFamily="34" charset="0"/>
                <a:ea typeface="Calibri" panose="020F0502020204030204" pitchFamily="34" charset="0"/>
                <a:cs typeface="Times New Roman" panose="02020603050405020304" pitchFamily="18" charset="0"/>
              </a:rPr>
              <a:t>, Cyriaque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Sena</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Yawo</a:t>
            </a:r>
            <a:r>
              <a:rPr lang="fr-FR" sz="1400" dirty="0">
                <a:effectLst/>
                <a:latin typeface="Calibri" panose="020F0502020204030204" pitchFamily="34" charset="0"/>
                <a:ea typeface="Calibri" panose="020F0502020204030204" pitchFamily="34" charset="0"/>
                <a:cs typeface="Times New Roman" panose="02020603050405020304" pitchFamily="18" charset="0"/>
              </a:rPr>
              <a:t> (MCF SEF Lomé, Togo),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Chalmel</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Loic</a:t>
            </a:r>
            <a:r>
              <a:rPr lang="fr-FR" sz="1400" dirty="0">
                <a:effectLst/>
                <a:latin typeface="Calibri" panose="020F0502020204030204" pitchFamily="34" charset="0"/>
                <a:ea typeface="Calibri" panose="020F0502020204030204" pitchFamily="34" charset="0"/>
                <a:cs typeface="Times New Roman" panose="02020603050405020304" pitchFamily="18" charset="0"/>
              </a:rPr>
              <a:t> (PU Directeur du laboratoire LISEC), Coulibaly, Bernard (MCF HDR UHA), Dedieu, Laurence (MCF Biologie/SEF URCA/</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Cérep</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Degboe</a:t>
            </a:r>
            <a:r>
              <a:rPr lang="fr-FR" sz="1400" dirty="0">
                <a:effectLst/>
                <a:latin typeface="Calibri" panose="020F0502020204030204" pitchFamily="34" charset="0"/>
                <a:ea typeface="Calibri" panose="020F0502020204030204" pitchFamily="34" charset="0"/>
                <a:cs typeface="Times New Roman" panose="02020603050405020304" pitchFamily="18" charset="0"/>
              </a:rPr>
              <a:t>, Komi (Docteur SEF, Lomé, Togo), Frisch, Muriel (PU SEF URCA/</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Cérep</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Glaudel</a:t>
            </a:r>
            <a:r>
              <a:rPr lang="fr-FR" sz="1400" dirty="0">
                <a:effectLst/>
                <a:latin typeface="Calibri" panose="020F0502020204030204" pitchFamily="34" charset="0"/>
                <a:ea typeface="Calibri" panose="020F0502020204030204" pitchFamily="34" charset="0"/>
                <a:cs typeface="Times New Roman" panose="02020603050405020304" pitchFamily="18" charset="0"/>
              </a:rPr>
              <a:t>, Anne (MCF SEF/</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Cérep</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Gossin</a:t>
            </a:r>
            <a:r>
              <a:rPr lang="fr-FR" sz="1400" dirty="0">
                <a:effectLst/>
                <a:latin typeface="Calibri" panose="020F0502020204030204" pitchFamily="34" charset="0"/>
                <a:ea typeface="Calibri" panose="020F0502020204030204" pitchFamily="34" charset="0"/>
                <a:cs typeface="Times New Roman" panose="02020603050405020304" pitchFamily="18" charset="0"/>
              </a:rPr>
              <a:t>, Pascale (MCF SIC, Université de Strasbourg, LISEC),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Lebeaume</a:t>
            </a:r>
            <a:r>
              <a:rPr lang="fr-FR" sz="1400" dirty="0">
                <a:effectLst/>
                <a:latin typeface="Calibri" panose="020F0502020204030204" pitchFamily="34" charset="0"/>
                <a:ea typeface="Calibri" panose="020F0502020204030204" pitchFamily="34" charset="0"/>
                <a:cs typeface="Times New Roman" panose="02020603050405020304" pitchFamily="18" charset="0"/>
              </a:rPr>
              <a:t>, Joel (PU SEF, Paris Descartes, EDA), Maury, Yolande (MCF SIC, Université de Lille),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Paragot</a:t>
            </a:r>
            <a:r>
              <a:rPr lang="fr-FR" sz="1400" dirty="0">
                <a:effectLst/>
                <a:latin typeface="Calibri" panose="020F0502020204030204" pitchFamily="34" charset="0"/>
                <a:ea typeface="Calibri" panose="020F0502020204030204" pitchFamily="34" charset="0"/>
                <a:cs typeface="Times New Roman" panose="02020603050405020304" pitchFamily="18" charset="0"/>
              </a:rPr>
              <a:t>, Jean-Marc (Responsable de formation UL, Président d’AM2IDEKI), Perla, Loredana (PU SEF, Bari Aldo Moro),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PiquardKipffer</a:t>
            </a:r>
            <a:r>
              <a:rPr lang="fr-FR" sz="1400" dirty="0">
                <a:effectLst/>
                <a:latin typeface="Calibri" panose="020F0502020204030204" pitchFamily="34" charset="0"/>
                <a:ea typeface="Calibri" panose="020F0502020204030204" pitchFamily="34" charset="0"/>
                <a:cs typeface="Times New Roman" panose="02020603050405020304" pitchFamily="18" charset="0"/>
              </a:rPr>
              <a:t>, Agnès (MCF SEF, Paris,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Grhapes</a:t>
            </a:r>
            <a:r>
              <a:rPr lang="fr-FR" sz="1400" dirty="0">
                <a:effectLst/>
                <a:latin typeface="Calibri" panose="020F0502020204030204" pitchFamily="34" charset="0"/>
                <a:ea typeface="Calibri" panose="020F0502020204030204" pitchFamily="34" charset="0"/>
                <a:cs typeface="Times New Roman" panose="02020603050405020304" pitchFamily="18" charset="0"/>
              </a:rPr>
              <a:t>, Orthophoniste),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Sidhom</a:t>
            </a:r>
            <a:r>
              <a:rPr lang="fr-FR" sz="1400" dirty="0">
                <a:effectLst/>
                <a:latin typeface="Calibri" panose="020F0502020204030204" pitchFamily="34" charset="0"/>
                <a:ea typeface="Calibri" panose="020F0502020204030204" pitchFamily="34" charset="0"/>
                <a:cs typeface="Times New Roman" panose="02020603050405020304" pitchFamily="18" charset="0"/>
              </a:rPr>
              <a:t>, Sahbi (MCF SIC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Loria</a:t>
            </a: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Wittorski</a:t>
            </a:r>
            <a:r>
              <a:rPr lang="fr-FR" sz="1400" dirty="0">
                <a:effectLst/>
                <a:latin typeface="Calibri" panose="020F0502020204030204" pitchFamily="34" charset="0"/>
                <a:ea typeface="Calibri" panose="020F0502020204030204" pitchFamily="34" charset="0"/>
                <a:cs typeface="Times New Roman" panose="02020603050405020304" pitchFamily="18" charset="0"/>
              </a:rPr>
              <a:t>, Richard (PU SEF CIRNEF Normandie Université ), Zapata, Antoine (PU SEF), Zarrouk,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Sondess</a:t>
            </a:r>
            <a:r>
              <a:rPr lang="fr-FR" sz="1400" dirty="0">
                <a:effectLst/>
                <a:latin typeface="Calibri" panose="020F0502020204030204" pitchFamily="34" charset="0"/>
                <a:ea typeface="Calibri" panose="020F0502020204030204" pitchFamily="34" charset="0"/>
                <a:cs typeface="Times New Roman" panose="02020603050405020304" pitchFamily="18" charset="0"/>
              </a:rPr>
              <a:t> (PU SEF, UHA), Jacques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Wallet</a:t>
            </a:r>
            <a:r>
              <a:rPr lang="fr-FR" sz="1400" dirty="0">
                <a:effectLst/>
                <a:latin typeface="Calibri" panose="020F0502020204030204" pitchFamily="34" charset="0"/>
                <a:ea typeface="Calibri" panose="020F0502020204030204" pitchFamily="34" charset="0"/>
                <a:cs typeface="Times New Roman" panose="02020603050405020304" pitchFamily="18" charset="0"/>
              </a:rPr>
              <a:t> (PU SEF Rouen CIVIIC), Marc Weisser (PU SEF UHA), Jérôme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Dinet</a:t>
            </a:r>
            <a:r>
              <a:rPr lang="fr-FR" sz="1400" dirty="0">
                <a:effectLst/>
                <a:latin typeface="Calibri" panose="020F0502020204030204" pitchFamily="34" charset="0"/>
                <a:ea typeface="Calibri" panose="020F0502020204030204" pitchFamily="34" charset="0"/>
                <a:cs typeface="Times New Roman" panose="02020603050405020304" pitchFamily="18" charset="0"/>
              </a:rPr>
              <a:t> (MCH HDR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PErSEUs</a:t>
            </a:r>
            <a:r>
              <a:rPr lang="fr-FR" sz="1400" dirty="0">
                <a:effectLst/>
                <a:latin typeface="Calibri" panose="020F0502020204030204" pitchFamily="34" charset="0"/>
                <a:ea typeface="Calibri" panose="020F0502020204030204" pitchFamily="34" charset="0"/>
                <a:cs typeface="Times New Roman" panose="02020603050405020304" pitchFamily="18" charset="0"/>
              </a:rPr>
              <a:t> Ergonomie Psycho Lorraine)…</a:t>
            </a:r>
          </a:p>
          <a:p>
            <a:pPr algn="just">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B919832F-D97D-4511-8E5C-3B132935BE98}"/>
              </a:ext>
            </a:extLst>
          </p:cNvPr>
          <p:cNvSpPr txBox="1"/>
          <p:nvPr/>
        </p:nvSpPr>
        <p:spPr>
          <a:xfrm>
            <a:off x="140582" y="2281986"/>
            <a:ext cx="4668485" cy="4468980"/>
          </a:xfrm>
          <a:prstGeom prst="rect">
            <a:avLst/>
          </a:prstGeom>
          <a:noFill/>
        </p:spPr>
        <p:txBody>
          <a:bodyPr wrap="square">
            <a:spAutoFit/>
          </a:bodyPr>
          <a:lstStyle/>
          <a:p>
            <a:pPr algn="just"/>
            <a:r>
              <a:rPr lang="fr-FR" sz="1400" b="1" dirty="0">
                <a:effectLst/>
                <a:latin typeface="Calibri" panose="020F0502020204030204" pitchFamily="34" charset="0"/>
                <a:ea typeface="Calibri" panose="020F0502020204030204" pitchFamily="34" charset="0"/>
                <a:cs typeface="Times New Roman" panose="02020603050405020304" pitchFamily="18" charset="0"/>
              </a:rPr>
              <a:t>Des conférenciers invités  de 2012 à 2021</a:t>
            </a:r>
          </a:p>
          <a:p>
            <a:pPr algn="just"/>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Loredana Perla (PU SEF de l’université de Bari Aldo Moro) et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Nunzia</a:t>
            </a:r>
            <a:r>
              <a:rPr lang="fr-FR" sz="1400" dirty="0">
                <a:effectLst/>
                <a:latin typeface="Calibri" panose="020F0502020204030204" pitchFamily="34" charset="0"/>
                <a:ea typeface="Calibri" panose="020F0502020204030204" pitchFamily="34" charset="0"/>
                <a:cs typeface="Times New Roman" panose="02020603050405020304" pitchFamily="18" charset="0"/>
              </a:rPr>
              <a:t> Schiavone (Doctorante en SEF)</a:t>
            </a: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Peter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Ohly</a:t>
            </a:r>
            <a:r>
              <a:rPr lang="fr-FR" sz="1400" dirty="0">
                <a:effectLst/>
                <a:latin typeface="Calibri" panose="020F0502020204030204" pitchFamily="34" charset="0"/>
                <a:ea typeface="Calibri" panose="020F0502020204030204" pitchFamily="34" charset="0"/>
                <a:cs typeface="Times New Roman" panose="02020603050405020304" pitchFamily="18" charset="0"/>
              </a:rPr>
              <a:t>, Président d’ISKO Bonn Allemagne</a:t>
            </a: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Richard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Wittorski</a:t>
            </a:r>
            <a:r>
              <a:rPr lang="fr-FR" sz="1400" dirty="0">
                <a:effectLst/>
                <a:latin typeface="Calibri" panose="020F0502020204030204" pitchFamily="34" charset="0"/>
                <a:ea typeface="Calibri" panose="020F0502020204030204" pitchFamily="34" charset="0"/>
                <a:cs typeface="Times New Roman" panose="02020603050405020304" pitchFamily="18" charset="0"/>
              </a:rPr>
              <a:t> (PU SEF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Cirnef</a:t>
            </a:r>
            <a:r>
              <a:rPr lang="fr-FR" sz="1400" dirty="0">
                <a:effectLst/>
                <a:latin typeface="Calibri" panose="020F0502020204030204" pitchFamily="34" charset="0"/>
                <a:ea typeface="Calibri" panose="020F0502020204030204" pitchFamily="34" charset="0"/>
                <a:cs typeface="Times New Roman" panose="02020603050405020304" pitchFamily="18" charset="0"/>
              </a:rPr>
              <a:t>)</a:t>
            </a: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Joel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Lebeaume</a:t>
            </a:r>
            <a:r>
              <a:rPr lang="fr-FR" sz="1400" dirty="0">
                <a:effectLst/>
                <a:latin typeface="Calibri" panose="020F0502020204030204" pitchFamily="34" charset="0"/>
                <a:ea typeface="Calibri" panose="020F0502020204030204" pitchFamily="34" charset="0"/>
                <a:cs typeface="Times New Roman" panose="02020603050405020304" pitchFamily="18" charset="0"/>
              </a:rPr>
              <a:t> (PU SEF EDA)</a:t>
            </a: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Philippe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Chaussecourte</a:t>
            </a:r>
            <a:r>
              <a:rPr lang="fr-FR" sz="1400" dirty="0">
                <a:effectLst/>
                <a:latin typeface="Calibri" panose="020F0502020204030204" pitchFamily="34" charset="0"/>
                <a:ea typeface="Calibri" panose="020F0502020204030204" pitchFamily="34" charset="0"/>
                <a:cs typeface="Times New Roman" panose="02020603050405020304" pitchFamily="18" charset="0"/>
              </a:rPr>
              <a:t> (PU SE Sorbonne Paris Cité, Faculté de Sciences humaines et Sociale-Sorbonne)</a:t>
            </a:r>
          </a:p>
          <a:p>
            <a:pPr algn="just"/>
            <a:r>
              <a:rPr lang="fr-FR" sz="1400" dirty="0">
                <a:latin typeface="Calibri" panose="020F0502020204030204" pitchFamily="34" charset="0"/>
                <a:ea typeface="Calibri" panose="020F0502020204030204" pitchFamily="34" charset="0"/>
                <a:cs typeface="Times New Roman" panose="02020603050405020304" pitchFamily="18" charset="0"/>
              </a:rPr>
              <a:t>Patrick Chamboredon (Président de l’Ordre national des infirmiers)</a:t>
            </a: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Laurent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Chambaud</a:t>
            </a:r>
            <a:r>
              <a:rPr lang="fr-FR" sz="1400" dirty="0">
                <a:effectLst/>
                <a:latin typeface="Calibri" panose="020F0502020204030204" pitchFamily="34" charset="0"/>
                <a:ea typeface="Calibri" panose="020F0502020204030204" pitchFamily="34" charset="0"/>
                <a:cs typeface="Times New Roman" panose="02020603050405020304" pitchFamily="18" charset="0"/>
              </a:rPr>
              <a:t> (Directeur de l’EHESP)</a:t>
            </a:r>
          </a:p>
          <a:p>
            <a:pPr algn="just"/>
            <a:r>
              <a:rPr lang="fr-FR" sz="1400" dirty="0">
                <a:latin typeface="Calibri" panose="020F0502020204030204" pitchFamily="34" charset="0"/>
                <a:ea typeface="Calibri" panose="020F0502020204030204" pitchFamily="34" charset="0"/>
                <a:cs typeface="Times New Roman" panose="02020603050405020304" pitchFamily="18" charset="0"/>
              </a:rPr>
              <a:t>Mabrouk </a:t>
            </a:r>
            <a:r>
              <a:rPr lang="fr-FR" sz="1400" dirty="0" err="1">
                <a:latin typeface="Calibri" panose="020F0502020204030204" pitchFamily="34" charset="0"/>
                <a:ea typeface="Calibri" panose="020F0502020204030204" pitchFamily="34" charset="0"/>
                <a:cs typeface="Times New Roman" panose="02020603050405020304" pitchFamily="18" charset="0"/>
              </a:rPr>
              <a:t>Nekaa</a:t>
            </a:r>
            <a:r>
              <a:rPr lang="fr-FR" sz="1400" dirty="0">
                <a:latin typeface="Calibri" panose="020F0502020204030204" pitchFamily="34" charset="0"/>
                <a:ea typeface="Calibri" panose="020F0502020204030204" pitchFamily="34" charset="0"/>
                <a:cs typeface="Times New Roman" panose="02020603050405020304" pitchFamily="18" charset="0"/>
              </a:rPr>
              <a:t> (Docteur et infirmier conseiller technique, Saint Etienne)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Pascal Plantard (PU SE-Anthropologue, Université Rennes 2, CREAD et GIS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M@rsouin</a:t>
            </a:r>
            <a:r>
              <a:rPr lang="fr-FR" sz="1400" dirty="0">
                <a:effectLst/>
                <a:latin typeface="Calibri" panose="020F0502020204030204" pitchFamily="34" charset="0"/>
                <a:ea typeface="Calibri" panose="020F0502020204030204" pitchFamily="34" charset="0"/>
                <a:cs typeface="Times New Roman" panose="02020603050405020304" pitchFamily="18" charset="0"/>
              </a:rPr>
              <a:t>)</a:t>
            </a: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Michel Develay (PU SEF)</a:t>
            </a: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Joris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Thievenaz</a:t>
            </a:r>
            <a:r>
              <a:rPr lang="fr-FR" sz="1400" dirty="0">
                <a:effectLst/>
                <a:latin typeface="Calibri" panose="020F0502020204030204" pitchFamily="34" charset="0"/>
                <a:ea typeface="Calibri" panose="020F0502020204030204" pitchFamily="34" charset="0"/>
                <a:cs typeface="Times New Roman" panose="02020603050405020304" pitchFamily="18" charset="0"/>
              </a:rPr>
              <a:t> (PU SEF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Lirtes</a:t>
            </a:r>
            <a:r>
              <a:rPr lang="fr-FR" sz="1400" dirty="0">
                <a:effectLst/>
                <a:latin typeface="Calibri" panose="020F0502020204030204" pitchFamily="34" charset="0"/>
                <a:ea typeface="Calibri" panose="020F0502020204030204" pitchFamily="34" charset="0"/>
                <a:cs typeface="Times New Roman" panose="02020603050405020304" pitchFamily="18" charset="0"/>
              </a:rPr>
              <a:t>)</a:t>
            </a:r>
          </a:p>
          <a:p>
            <a:pPr algn="just"/>
            <a:r>
              <a:rPr lang="fr-FR" sz="1400" dirty="0">
                <a:effectLst/>
                <a:latin typeface="Calibri" panose="020F0502020204030204" pitchFamily="34" charset="0"/>
                <a:ea typeface="Calibri" panose="020F0502020204030204" pitchFamily="34" charset="0"/>
                <a:cs typeface="Times New Roman" panose="02020603050405020304" pitchFamily="18" charset="0"/>
              </a:rPr>
              <a:t>Justine Breton (MCF Littérature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Cérep</a:t>
            </a:r>
            <a:r>
              <a:rPr lang="fr-FR" sz="14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a:extLst>
              <a:ext uri="{FF2B5EF4-FFF2-40B4-BE49-F238E27FC236}">
                <a16:creationId xmlns:a16="http://schemas.microsoft.com/office/drawing/2014/main" id="{35B1F135-F7A3-4495-B651-A57FCB016994}"/>
              </a:ext>
            </a:extLst>
          </p:cNvPr>
          <p:cNvSpPr txBox="1"/>
          <p:nvPr/>
        </p:nvSpPr>
        <p:spPr>
          <a:xfrm>
            <a:off x="5486401" y="3565003"/>
            <a:ext cx="6007261" cy="4160883"/>
          </a:xfrm>
          <a:prstGeom prst="rect">
            <a:avLst/>
          </a:prstGeom>
          <a:noFill/>
        </p:spPr>
        <p:txBody>
          <a:bodyPr wrap="square" rtlCol="0">
            <a:spAutoFit/>
          </a:bodyPr>
          <a:lstStyle/>
          <a:p>
            <a:r>
              <a:rPr lang="fr-FR" sz="1400" b="1" dirty="0"/>
              <a:t>Les membres du comité d’organisation 2021</a:t>
            </a:r>
          </a:p>
          <a:p>
            <a:endParaRPr lang="fr-FR" sz="1400" b="1" dirty="0"/>
          </a:p>
          <a:p>
            <a:pPr algn="just">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Muriel Frisch (PU SEF URCA/Cérep), Jean-Marc Paragot (Responsable de formation UL, Président d’AM2IDEKI), Patrick, Marsan (Trésorier d’AM2IDEKI), Christelle,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Marpeau</a:t>
            </a:r>
            <a:r>
              <a:rPr lang="fr-FR" sz="1400" dirty="0">
                <a:effectLst/>
                <a:latin typeface="Calibri" panose="020F0502020204030204" pitchFamily="34" charset="0"/>
                <a:ea typeface="Calibri" panose="020F0502020204030204" pitchFamily="34" charset="0"/>
                <a:cs typeface="Times New Roman" panose="02020603050405020304" pitchFamily="18" charset="0"/>
              </a:rPr>
              <a:t> professeure des écoles spécialisée (Secrétaire de l’association), Laurence Dedieu (MCF Biologie/SEF URCA/Cérep), Anne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Glaudel</a:t>
            </a:r>
            <a:r>
              <a:rPr lang="fr-FR" sz="1400" dirty="0">
                <a:effectLst/>
                <a:latin typeface="Calibri" panose="020F0502020204030204" pitchFamily="34" charset="0"/>
                <a:ea typeface="Calibri" panose="020F0502020204030204" pitchFamily="34" charset="0"/>
                <a:cs typeface="Times New Roman" panose="02020603050405020304" pitchFamily="18" charset="0"/>
              </a:rPr>
              <a:t> (MCF SEF/Cérep), Yolande Maury (MCF SIC Lille), Johanna-Henrion Latché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Ater</a:t>
            </a:r>
            <a:r>
              <a:rPr lang="fr-FR" sz="1400" dirty="0">
                <a:effectLst/>
                <a:latin typeface="Calibri" panose="020F0502020204030204" pitchFamily="34" charset="0"/>
                <a:ea typeface="Calibri" panose="020F0502020204030204" pitchFamily="34" charset="0"/>
                <a:cs typeface="Times New Roman" panose="02020603050405020304" pitchFamily="18" charset="0"/>
              </a:rPr>
              <a:t>, URCA/Cérep), Karine François (Doctorante URCA/Cérep), Simon Joseph NDI Ména (Doctorant URCA/Cérep), Victoria Pfeffer-Meyer (Doctorante URCA/Cérep), Hélène </a:t>
            </a:r>
            <a:r>
              <a:rPr lang="fr-FR" sz="1400" dirty="0" err="1">
                <a:effectLst/>
                <a:latin typeface="Calibri" panose="020F0502020204030204" pitchFamily="34" charset="0"/>
                <a:ea typeface="Calibri" panose="020F0502020204030204" pitchFamily="34" charset="0"/>
                <a:cs typeface="Times New Roman" panose="02020603050405020304" pitchFamily="18" charset="0"/>
              </a:rPr>
              <a:t>Dedours</a:t>
            </a:r>
            <a:r>
              <a:rPr lang="fr-FR" sz="1400" dirty="0">
                <a:effectLst/>
                <a:latin typeface="Calibri" panose="020F0502020204030204" pitchFamily="34" charset="0"/>
                <a:ea typeface="Calibri" panose="020F0502020204030204" pitchFamily="34" charset="0"/>
                <a:cs typeface="Times New Roman" panose="02020603050405020304" pitchFamily="18" charset="0"/>
              </a:rPr>
              <a:t> (Assistante du Cérep), Christine Grangé (Infirmière scolaire, Conseillère technique 54), Rozenn de Lavenne (Infirmière scolaire, Conseillère technique auprès du Recteur Grand Est).  </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fr-FR" dirty="0"/>
          </a:p>
          <a:p>
            <a:endParaRPr lang="fr-FR" dirty="0"/>
          </a:p>
          <a:p>
            <a:endParaRPr lang="fr-FR" dirty="0"/>
          </a:p>
        </p:txBody>
      </p:sp>
    </p:spTree>
    <p:extLst>
      <p:ext uri="{BB962C8B-B14F-4D97-AF65-F5344CB8AC3E}">
        <p14:creationId xmlns:p14="http://schemas.microsoft.com/office/powerpoint/2010/main" val="227217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595E47-C27D-424A-9A4C-978532E856EF}"/>
              </a:ext>
            </a:extLst>
          </p:cNvPr>
          <p:cNvSpPr>
            <a:spLocks noGrp="1"/>
          </p:cNvSpPr>
          <p:nvPr>
            <p:ph type="title"/>
          </p:nvPr>
        </p:nvSpPr>
        <p:spPr/>
        <p:txBody>
          <a:bodyPr>
            <a:normAutofit fontScale="90000"/>
          </a:bodyPr>
          <a:lstStyle/>
          <a:p>
            <a:r>
              <a:rPr lang="fr-FR" sz="4400" dirty="0">
                <a:solidFill>
                  <a:srgbClr val="C00000"/>
                </a:solidFill>
              </a:rPr>
              <a:t>Une collection qui permet la publication </a:t>
            </a:r>
            <a:r>
              <a:rPr lang="fr-FR" sz="4400" dirty="0"/>
              <a:t>: </a:t>
            </a:r>
            <a:r>
              <a:rPr lang="fr-FR" sz="2700" i="1" dirty="0"/>
              <a:t>ID/Emergences, cheminements et constructions de savoirs </a:t>
            </a:r>
            <a:r>
              <a:rPr lang="fr-FR" sz="2700" dirty="0"/>
              <a:t>aux éditions l’Harmattan</a:t>
            </a:r>
            <a:br>
              <a:rPr lang="fr-FR" sz="2700" dirty="0"/>
            </a:br>
            <a:endParaRPr lang="fr-FR" sz="2700" dirty="0"/>
          </a:p>
        </p:txBody>
      </p:sp>
      <p:pic>
        <p:nvPicPr>
          <p:cNvPr id="3" name="Image 2">
            <a:extLst>
              <a:ext uri="{FF2B5EF4-FFF2-40B4-BE49-F238E27FC236}">
                <a16:creationId xmlns:a16="http://schemas.microsoft.com/office/drawing/2014/main" id="{DC4A098A-A6C5-4D02-8F83-125D105DF6FE}"/>
              </a:ext>
            </a:extLst>
          </p:cNvPr>
          <p:cNvPicPr>
            <a:picLocks noChangeAspect="1"/>
          </p:cNvPicPr>
          <p:nvPr/>
        </p:nvPicPr>
        <p:blipFill>
          <a:blip r:embed="rId2"/>
          <a:stretch>
            <a:fillRect/>
          </a:stretch>
        </p:blipFill>
        <p:spPr>
          <a:xfrm>
            <a:off x="1711677" y="1332084"/>
            <a:ext cx="9294989" cy="5396094"/>
          </a:xfrm>
          <a:prstGeom prst="rect">
            <a:avLst/>
          </a:prstGeom>
        </p:spPr>
      </p:pic>
    </p:spTree>
    <p:extLst>
      <p:ext uri="{BB962C8B-B14F-4D97-AF65-F5344CB8AC3E}">
        <p14:creationId xmlns:p14="http://schemas.microsoft.com/office/powerpoint/2010/main" val="83498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545A1-4CF2-4578-B109-B3DB3B553795}"/>
              </a:ext>
            </a:extLst>
          </p:cNvPr>
          <p:cNvSpPr>
            <a:spLocks noGrp="1"/>
          </p:cNvSpPr>
          <p:nvPr>
            <p:ph type="title"/>
          </p:nvPr>
        </p:nvSpPr>
        <p:spPr/>
        <p:txBody>
          <a:bodyPr>
            <a:normAutofit fontScale="90000"/>
          </a:bodyPr>
          <a:lstStyle/>
          <a:p>
            <a:r>
              <a:rPr lang="fr-FR" dirty="0">
                <a:solidFill>
                  <a:srgbClr val="C00000"/>
                </a:solidFill>
              </a:rPr>
              <a:t>Une collection qui permet la publication </a:t>
            </a:r>
            <a:r>
              <a:rPr lang="fr-FR" dirty="0"/>
              <a:t>: </a:t>
            </a:r>
            <a:r>
              <a:rPr lang="fr-FR" sz="2700" i="1" dirty="0"/>
              <a:t>ID/Emergences, cheminements et constructions de savoirs </a:t>
            </a:r>
            <a:r>
              <a:rPr lang="fr-FR" sz="2700" dirty="0"/>
              <a:t>aux éditions l’Harmattan</a:t>
            </a:r>
          </a:p>
        </p:txBody>
      </p:sp>
      <p:pic>
        <p:nvPicPr>
          <p:cNvPr id="4" name="Image 3">
            <a:extLst>
              <a:ext uri="{FF2B5EF4-FFF2-40B4-BE49-F238E27FC236}">
                <a16:creationId xmlns:a16="http://schemas.microsoft.com/office/drawing/2014/main" id="{5010D7E9-E092-419C-ACF8-0C9928395111}"/>
              </a:ext>
            </a:extLst>
          </p:cNvPr>
          <p:cNvPicPr>
            <a:picLocks noChangeAspect="1"/>
          </p:cNvPicPr>
          <p:nvPr/>
        </p:nvPicPr>
        <p:blipFill>
          <a:blip r:embed="rId2"/>
          <a:stretch>
            <a:fillRect/>
          </a:stretch>
        </p:blipFill>
        <p:spPr>
          <a:xfrm>
            <a:off x="141383" y="1637150"/>
            <a:ext cx="11562937" cy="5220850"/>
          </a:xfrm>
          <a:prstGeom prst="rect">
            <a:avLst/>
          </a:prstGeom>
        </p:spPr>
      </p:pic>
    </p:spTree>
    <p:extLst>
      <p:ext uri="{BB962C8B-B14F-4D97-AF65-F5344CB8AC3E}">
        <p14:creationId xmlns:p14="http://schemas.microsoft.com/office/powerpoint/2010/main" val="2902740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5978" y="1302103"/>
            <a:ext cx="10515600" cy="1325563"/>
          </a:xfrm>
        </p:spPr>
        <p:txBody>
          <a:bodyPr/>
          <a:lstStyle/>
          <a:p>
            <a:r>
              <a:rPr lang="fr-FR" b="1" dirty="0">
                <a:latin typeface="Century Gothic" panose="020B0502020202020204" pitchFamily="34" charset="0"/>
              </a:rPr>
              <a:t>Spécificités fonctionnelles</a:t>
            </a:r>
          </a:p>
        </p:txBody>
      </p:sp>
    </p:spTree>
    <p:extLst>
      <p:ext uri="{BB962C8B-B14F-4D97-AF65-F5344CB8AC3E}">
        <p14:creationId xmlns:p14="http://schemas.microsoft.com/office/powerpoint/2010/main" val="308699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323" y="409798"/>
            <a:ext cx="8323433" cy="1280890"/>
          </a:xfrm>
        </p:spPr>
        <p:txBody>
          <a:bodyPr/>
          <a:lstStyle/>
          <a:p>
            <a:r>
              <a:rPr lang="fr-FR" b="1" dirty="0"/>
              <a:t>Contexte pandémique et l’évolution des pratiques </a:t>
            </a:r>
            <a:r>
              <a:rPr lang="fr-FR" b="1" dirty="0" err="1"/>
              <a:t>cf</a:t>
            </a:r>
            <a:r>
              <a:rPr lang="fr-FR" b="1" dirty="0"/>
              <a:t> </a:t>
            </a:r>
            <a:r>
              <a:rPr lang="fr-FR" b="1" i="1" dirty="0"/>
              <a:t>Transition</a:t>
            </a:r>
            <a:r>
              <a:rPr lang="fr-FR" b="1" dirty="0"/>
              <a:t> </a:t>
            </a:r>
          </a:p>
        </p:txBody>
      </p:sp>
      <p:sp>
        <p:nvSpPr>
          <p:cNvPr id="3" name="Rectangle 2"/>
          <p:cNvSpPr/>
          <p:nvPr/>
        </p:nvSpPr>
        <p:spPr>
          <a:xfrm>
            <a:off x="869245" y="2097088"/>
            <a:ext cx="9313333" cy="2463238"/>
          </a:xfrm>
          <a:prstGeom prst="rect">
            <a:avLst/>
          </a:prstGeom>
        </p:spPr>
        <p:txBody>
          <a:bodyPr wrap="square">
            <a:spAutoFit/>
          </a:bodyPr>
          <a:lstStyle/>
          <a:p>
            <a:pPr algn="just">
              <a:lnSpc>
                <a:spcPct val="107000"/>
              </a:lnSpc>
              <a:spcAft>
                <a:spcPts val="0"/>
              </a:spcAft>
            </a:pPr>
            <a:r>
              <a:rPr lang="fr-FR" dirty="0">
                <a:solidFill>
                  <a:srgbClr val="000000"/>
                </a:solidFill>
                <a:latin typeface="Century Gothic" panose="020B0502020202020204" pitchFamily="34" charset="0"/>
                <a:ea typeface="Calibri" panose="020F0502020204030204" pitchFamily="34" charset="0"/>
              </a:rPr>
              <a:t>Le confinement dû à la pandémie du </a:t>
            </a:r>
            <a:r>
              <a:rPr lang="fr-FR" dirty="0" err="1">
                <a:solidFill>
                  <a:srgbClr val="000000"/>
                </a:solidFill>
                <a:latin typeface="Century Gothic" panose="020B0502020202020204" pitchFamily="34" charset="0"/>
                <a:ea typeface="Calibri" panose="020F0502020204030204" pitchFamily="34" charset="0"/>
              </a:rPr>
              <a:t>Covid</a:t>
            </a:r>
            <a:r>
              <a:rPr lang="fr-FR" dirty="0">
                <a:solidFill>
                  <a:srgbClr val="000000"/>
                </a:solidFill>
                <a:latin typeface="Century Gothic" panose="020B0502020202020204" pitchFamily="34" charset="0"/>
                <a:ea typeface="Calibri" panose="020F0502020204030204" pitchFamily="34" charset="0"/>
              </a:rPr>
              <a:t> 19 a eu au moins deux effets directs sur l’acte même de formation-apprentissage :</a:t>
            </a:r>
          </a:p>
          <a:p>
            <a:pPr algn="just">
              <a:lnSpc>
                <a:spcPct val="107000"/>
              </a:lnSpc>
              <a:spcAft>
                <a:spcPts val="0"/>
              </a:spcAft>
            </a:pPr>
            <a:endParaRPr lang="fr-FR" dirty="0">
              <a:solidFill>
                <a:srgbClr val="000000"/>
              </a:solidFill>
              <a:latin typeface="Century Gothic" panose="020B0502020202020204" pitchFamily="34" charset="0"/>
              <a:ea typeface="Calibri" panose="020F0502020204030204" pitchFamily="34" charset="0"/>
            </a:endParaRPr>
          </a:p>
          <a:p>
            <a:pPr algn="just">
              <a:lnSpc>
                <a:spcPct val="107000"/>
              </a:lnSpc>
              <a:spcAft>
                <a:spcPts val="0"/>
              </a:spcAft>
            </a:pPr>
            <a:r>
              <a:rPr lang="fr-FR" dirty="0">
                <a:solidFill>
                  <a:srgbClr val="000000"/>
                </a:solidFill>
                <a:latin typeface="Century Gothic" panose="020B0502020202020204" pitchFamily="34" charset="0"/>
                <a:ea typeface="Calibri" panose="020F0502020204030204" pitchFamily="34" charset="0"/>
              </a:rPr>
              <a:t>-  l’explosion du recours au numérique de façon parfois expresse ;</a:t>
            </a:r>
          </a:p>
          <a:p>
            <a:pPr algn="just">
              <a:lnSpc>
                <a:spcPct val="107000"/>
              </a:lnSpc>
              <a:spcAft>
                <a:spcPts val="0"/>
              </a:spcAft>
            </a:pPr>
            <a:endParaRPr lang="fr-FR" dirty="0">
              <a:solidFill>
                <a:srgbClr val="000000"/>
              </a:solidFill>
              <a:latin typeface="Century Gothic" panose="020B0502020202020204" pitchFamily="34" charset="0"/>
              <a:ea typeface="Calibri" panose="020F0502020204030204" pitchFamily="34" charset="0"/>
            </a:endParaRPr>
          </a:p>
          <a:p>
            <a:pPr algn="just">
              <a:lnSpc>
                <a:spcPct val="107000"/>
              </a:lnSpc>
              <a:spcAft>
                <a:spcPts val="0"/>
              </a:spcAft>
            </a:pPr>
            <a:r>
              <a:rPr lang="fr-FR" dirty="0">
                <a:solidFill>
                  <a:srgbClr val="000000"/>
                </a:solidFill>
                <a:latin typeface="Century Gothic" panose="020B0502020202020204" pitchFamily="34" charset="0"/>
                <a:ea typeface="Calibri" panose="020F0502020204030204" pitchFamily="34" charset="0"/>
              </a:rPr>
              <a:t>- la nécessité de concevoir des formations dites </a:t>
            </a:r>
            <a:r>
              <a:rPr lang="fr-FR" i="1" dirty="0">
                <a:solidFill>
                  <a:srgbClr val="000000"/>
                </a:solidFill>
                <a:latin typeface="Century Gothic" panose="020B0502020202020204" pitchFamily="34" charset="0"/>
                <a:ea typeface="Calibri" panose="020F0502020204030204" pitchFamily="34" charset="0"/>
              </a:rPr>
              <a:t>hybrides</a:t>
            </a:r>
            <a:r>
              <a:rPr lang="fr-FR" dirty="0">
                <a:solidFill>
                  <a:srgbClr val="000000"/>
                </a:solidFill>
                <a:latin typeface="Century Gothic" panose="020B0502020202020204" pitchFamily="34" charset="0"/>
                <a:ea typeface="Calibri" panose="020F0502020204030204" pitchFamily="34" charset="0"/>
              </a:rPr>
              <a:t> pour les professionnels de l’éducation, de la formation, de la recherche qui ont fait une très (voire </a:t>
            </a:r>
            <a:r>
              <a:rPr lang="fr-FR" i="1" dirty="0">
                <a:solidFill>
                  <a:srgbClr val="000000"/>
                </a:solidFill>
                <a:latin typeface="Century Gothic" panose="020B0502020202020204" pitchFamily="34" charset="0"/>
                <a:ea typeface="Calibri" panose="020F0502020204030204" pitchFamily="34" charset="0"/>
              </a:rPr>
              <a:t>trop</a:t>
            </a:r>
            <a:r>
              <a:rPr lang="fr-FR" dirty="0">
                <a:solidFill>
                  <a:srgbClr val="000000"/>
                </a:solidFill>
                <a:latin typeface="Century Gothic" panose="020B0502020202020204" pitchFamily="34" charset="0"/>
                <a:ea typeface="Calibri" panose="020F0502020204030204" pitchFamily="34" charset="0"/>
              </a:rPr>
              <a:t>) grande place à la « relation désincarnée » (</a:t>
            </a:r>
            <a:r>
              <a:rPr lang="fr-FR" dirty="0" err="1">
                <a:solidFill>
                  <a:srgbClr val="000000"/>
                </a:solidFill>
                <a:latin typeface="Century Gothic" panose="020B0502020202020204" pitchFamily="34" charset="0"/>
                <a:ea typeface="Calibri" panose="020F0502020204030204" pitchFamily="34" charset="0"/>
              </a:rPr>
              <a:t>Paragot</a:t>
            </a:r>
            <a:r>
              <a:rPr lang="fr-FR" dirty="0">
                <a:solidFill>
                  <a:srgbClr val="000000"/>
                </a:solidFill>
                <a:latin typeface="Century Gothic" panose="020B0502020202020204" pitchFamily="34" charset="0"/>
                <a:ea typeface="Calibri" panose="020F0502020204030204" pitchFamily="34" charset="0"/>
              </a:rPr>
              <a:t>, 2020 . Frisch, 2022) </a:t>
            </a:r>
            <a:r>
              <a:rPr lang="fr-FR" dirty="0">
                <a:latin typeface="Century Gothic" panose="020B0502020202020204" pitchFamily="34" charset="0"/>
              </a:rPr>
              <a:t>.</a:t>
            </a:r>
            <a:endParaRPr lang="fr-FR"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30490" y="5668413"/>
            <a:ext cx="9132711" cy="923330"/>
          </a:xfrm>
          <a:prstGeom prst="rect">
            <a:avLst/>
          </a:prstGeom>
        </p:spPr>
        <p:txBody>
          <a:bodyPr wrap="square">
            <a:spAutoFit/>
          </a:bodyPr>
          <a:lstStyle/>
          <a:p>
            <a:r>
              <a:rPr lang="en-US" dirty="0">
                <a:latin typeface="Century Gothic" panose="020B0502020202020204" pitchFamily="34" charset="0"/>
                <a:ea typeface="Times New Roman" panose="02020603050405020304" pitchFamily="18" charset="0"/>
                <a:cs typeface="Calibri" panose="020F0502020204030204" pitchFamily="34" charset="0"/>
              </a:rPr>
              <a:t>“Relation </a:t>
            </a:r>
            <a:r>
              <a:rPr lang="en-US" dirty="0" err="1">
                <a:latin typeface="Century Gothic" panose="020B0502020202020204" pitchFamily="34" charset="0"/>
                <a:ea typeface="Times New Roman" panose="02020603050405020304" pitchFamily="18" charset="0"/>
                <a:cs typeface="Calibri" panose="020F0502020204030204" pitchFamily="34" charset="0"/>
              </a:rPr>
              <a:t>désincarnée</a:t>
            </a:r>
            <a:r>
              <a:rPr lang="en-US" dirty="0">
                <a:latin typeface="Century Gothic" panose="020B0502020202020204" pitchFamily="34" charset="0"/>
                <a:ea typeface="Times New Roman" panose="02020603050405020304" pitchFamily="18" charset="0"/>
                <a:cs typeface="Calibri" panose="020F0502020204030204" pitchFamily="34" charset="0"/>
              </a:rPr>
              <a:t>” : Paragot, Jean-Marc. (2020).</a:t>
            </a:r>
            <a:r>
              <a:rPr lang="en-US" i="1" kern="100" dirty="0">
                <a:latin typeface="Century Gothic" panose="020B0502020202020204" pitchFamily="34" charset="0"/>
                <a:ea typeface="SimSun" panose="02010600030101010101" pitchFamily="2" charset="-122"/>
                <a:cs typeface="Calibri" panose="020F0502020204030204" pitchFamily="34" charset="0"/>
              </a:rPr>
              <a:t> </a:t>
            </a:r>
            <a:r>
              <a:rPr lang="it-IT" i="1" kern="100" dirty="0">
                <a:solidFill>
                  <a:srgbClr val="000000"/>
                </a:solidFill>
                <a:latin typeface="Century Gothic" panose="020B0502020202020204" pitchFamily="34" charset="0"/>
                <a:ea typeface="SimSun" panose="02010600030101010101" pitchFamily="2" charset="-122"/>
                <a:cs typeface="Calibri" panose="020F0502020204030204" pitchFamily="34" charset="0"/>
              </a:rPr>
              <a:t>Chroniques du confinement : Du soi professionnel confiné au soi personnel continué</a:t>
            </a:r>
            <a:r>
              <a:rPr lang="it-IT" kern="100" dirty="0">
                <a:solidFill>
                  <a:srgbClr val="000000"/>
                </a:solidFill>
                <a:latin typeface="Century Gothic" panose="020B0502020202020204" pitchFamily="34" charset="0"/>
                <a:ea typeface="SimSun" panose="02010600030101010101" pitchFamily="2" charset="-122"/>
                <a:cs typeface="Calibri" panose="020F0502020204030204" pitchFamily="34" charset="0"/>
              </a:rPr>
              <a:t>. Paris : l’Harmattan.</a:t>
            </a:r>
            <a:endParaRPr lang="fr-FR" dirty="0">
              <a:latin typeface="Century Gothic" panose="020B0502020202020204" pitchFamily="34" charset="0"/>
            </a:endParaRPr>
          </a:p>
        </p:txBody>
      </p:sp>
    </p:spTree>
    <p:extLst>
      <p:ext uri="{BB962C8B-B14F-4D97-AF65-F5344CB8AC3E}">
        <p14:creationId xmlns:p14="http://schemas.microsoft.com/office/powerpoint/2010/main" val="2678029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latin typeface="Century Gothic" panose="020B0502020202020204" pitchFamily="34" charset="0"/>
              </a:rPr>
              <a:t>Différents groupes de professionnels en </a:t>
            </a:r>
            <a:r>
              <a:rPr lang="fr-FR" b="1" i="1" dirty="0">
                <a:latin typeface="Century Gothic" panose="020B0502020202020204" pitchFamily="34" charset="0"/>
              </a:rPr>
              <a:t>Posture de recherche </a:t>
            </a:r>
            <a:r>
              <a:rPr lang="fr-FR" b="1" dirty="0">
                <a:latin typeface="Century Gothic" panose="020B0502020202020204" pitchFamily="34" charset="0"/>
              </a:rPr>
              <a:t>et dans des temporalités différentes</a:t>
            </a:r>
          </a:p>
        </p:txBody>
      </p:sp>
      <p:sp>
        <p:nvSpPr>
          <p:cNvPr id="3" name="ZoneTexte 2"/>
          <p:cNvSpPr txBox="1"/>
          <p:nvPr/>
        </p:nvSpPr>
        <p:spPr>
          <a:xfrm>
            <a:off x="722490" y="2743200"/>
            <a:ext cx="10476088" cy="2062103"/>
          </a:xfrm>
          <a:prstGeom prst="rect">
            <a:avLst/>
          </a:prstGeom>
          <a:noFill/>
        </p:spPr>
        <p:txBody>
          <a:bodyPr wrap="square" rtlCol="0">
            <a:spAutoFit/>
          </a:bodyPr>
          <a:lstStyle/>
          <a:p>
            <a:r>
              <a:rPr lang="fr-FR" sz="3200" dirty="0">
                <a:latin typeface="Century Gothic" panose="020B0502020202020204" pitchFamily="34" charset="0"/>
              </a:rPr>
              <a:t>En amont, pendant et en aval des colloques IDEKI, des groupes de professionnels accompagnés en recherche en séminaires, en ateliers, en masters, en thèses…</a:t>
            </a:r>
          </a:p>
        </p:txBody>
      </p:sp>
    </p:spTree>
    <p:extLst>
      <p:ext uri="{BB962C8B-B14F-4D97-AF65-F5344CB8AC3E}">
        <p14:creationId xmlns:p14="http://schemas.microsoft.com/office/powerpoint/2010/main" val="2566982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latin typeface="Century Gothic" panose="020B0502020202020204" pitchFamily="34" charset="0"/>
              </a:rPr>
              <a:t>Des démarches de recherches-action-formation, des approches collaboratives</a:t>
            </a:r>
          </a:p>
        </p:txBody>
      </p:sp>
      <p:sp>
        <p:nvSpPr>
          <p:cNvPr id="3" name="Rectangle 2"/>
          <p:cNvSpPr/>
          <p:nvPr/>
        </p:nvSpPr>
        <p:spPr>
          <a:xfrm>
            <a:off x="519288" y="1950332"/>
            <a:ext cx="10272890" cy="3945054"/>
          </a:xfrm>
          <a:prstGeom prst="rect">
            <a:avLst/>
          </a:prstGeom>
        </p:spPr>
        <p:txBody>
          <a:bodyPr wrap="square">
            <a:spAutoFit/>
          </a:bodyPr>
          <a:lstStyle/>
          <a:p>
            <a:pPr indent="449580" algn="just">
              <a:lnSpc>
                <a:spcPct val="107000"/>
              </a:lnSpc>
              <a:spcAft>
                <a:spcPts val="0"/>
              </a:spcAft>
            </a:pPr>
            <a:r>
              <a:rPr lang="fr-FR" dirty="0">
                <a:latin typeface="Century Gothic" panose="020B0502020202020204" pitchFamily="34" charset="0"/>
                <a:ea typeface="Calibri" panose="020F0502020204030204" pitchFamily="34" charset="0"/>
                <a:cs typeface="Times New Roman" panose="02020603050405020304" pitchFamily="18" charset="0"/>
              </a:rPr>
              <a:t>Plusieurs de nos recherches ont impliqué des démarches de recherche-action-formation, et, des approches collaboratives par la voie du développement. Elles se situent généralement dans une approche compréhensive, c’est-à-dire qualitative, non prédictive, et, en tenant compte des contextes. </a:t>
            </a:r>
          </a:p>
          <a:p>
            <a:pPr indent="449580" algn="just">
              <a:lnSpc>
                <a:spcPct val="107000"/>
              </a:lnSpc>
              <a:spcAft>
                <a:spcPts val="0"/>
              </a:spcAft>
            </a:pPr>
            <a:endParaRPr lang="fr-FR" dirty="0">
              <a:latin typeface="Century Gothic" panose="020B050202020202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fr-FR" dirty="0">
                <a:latin typeface="Century Gothic" panose="020B0502020202020204" pitchFamily="34" charset="0"/>
                <a:ea typeface="Calibri" panose="020F0502020204030204" pitchFamily="34" charset="0"/>
                <a:cs typeface="Times New Roman" panose="02020603050405020304" pitchFamily="18" charset="0"/>
              </a:rPr>
              <a:t>Elles sont de nature interprétative, les théories interprétatives tentent de construire une théorie du « sens » (une herméneutique) à l’existence, aux évènements, aux actions, en s’appuyant sur une analyse de leur déroulement ou de leur histoire. </a:t>
            </a:r>
          </a:p>
          <a:p>
            <a:pPr indent="449580" algn="just">
              <a:lnSpc>
                <a:spcPct val="107000"/>
              </a:lnSpc>
              <a:spcAft>
                <a:spcPts val="0"/>
              </a:spcAft>
            </a:pPr>
            <a:endParaRPr lang="fr-FR" dirty="0">
              <a:latin typeface="Century Gothic" panose="020B0502020202020204" pitchFamily="34" charset="0"/>
              <a:ea typeface="Calibri" panose="020F0502020204030204" pitchFamily="34" charset="0"/>
              <a:cs typeface="Times New Roman" panose="02020603050405020304" pitchFamily="18" charset="0"/>
            </a:endParaRPr>
          </a:p>
          <a:p>
            <a:pPr indent="449580" algn="just">
              <a:lnSpc>
                <a:spcPct val="107000"/>
              </a:lnSpc>
              <a:spcAft>
                <a:spcPts val="0"/>
              </a:spcAft>
            </a:pPr>
            <a:r>
              <a:rPr lang="fr-FR" dirty="0">
                <a:latin typeface="Century Gothic" panose="020B0502020202020204" pitchFamily="34" charset="0"/>
                <a:ea typeface="Calibri" panose="020F0502020204030204" pitchFamily="34" charset="0"/>
                <a:cs typeface="Times New Roman" panose="02020603050405020304" pitchFamily="18" charset="0"/>
              </a:rPr>
              <a:t>Nos travaux cherchent à rendre explicite le sens que les individus donnent à leurs actions avec des concepts innovants, à repérer des émergences en lien avec des pratiques et des situations professionnelles d’éducation et de formation. Nous avons développé </a:t>
            </a:r>
            <a:r>
              <a:rPr lang="fr-FR" i="1" dirty="0">
                <a:latin typeface="Century Gothic" panose="020B0502020202020204" pitchFamily="34" charset="0"/>
                <a:ea typeface="Calibri" panose="020F0502020204030204" pitchFamily="34" charset="0"/>
                <a:cs typeface="Times New Roman" panose="02020603050405020304" pitchFamily="18" charset="0"/>
              </a:rPr>
              <a:t>une méthode</a:t>
            </a:r>
            <a:r>
              <a:rPr lang="fr-FR" dirty="0">
                <a:latin typeface="Century Gothic" panose="020B0502020202020204" pitchFamily="34" charset="0"/>
                <a:ea typeface="Calibri" panose="020F0502020204030204" pitchFamily="34" charset="0"/>
                <a:cs typeface="Times New Roman" panose="02020603050405020304" pitchFamily="18" charset="0"/>
              </a:rPr>
              <a:t> de travail (Frisch, 2016, p.73-74) que nous exposons en suivant.</a:t>
            </a:r>
            <a:endParaRPr lang="fr-FR"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4663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https://mail.univ-lorraine.fr/service/home/~/?auth=co&amp;loc=fr&amp;id=31731&amp;part=2"/>
          <p:cNvSpPr>
            <a:spLocks noChangeAspect="1" noChangeArrowheads="1"/>
          </p:cNvSpPr>
          <p:nvPr/>
        </p:nvSpPr>
        <p:spPr bwMode="auto">
          <a:xfrm>
            <a:off x="215900" y="15875"/>
            <a:ext cx="11820525" cy="16706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1362" y="969368"/>
            <a:ext cx="4169063" cy="5738610"/>
          </a:xfrm>
          <a:prstGeom prst="rect">
            <a:avLst/>
          </a:prstGeom>
        </p:spPr>
      </p:pic>
      <p:sp>
        <p:nvSpPr>
          <p:cNvPr id="3" name="Rectangle 2"/>
          <p:cNvSpPr/>
          <p:nvPr/>
        </p:nvSpPr>
        <p:spPr>
          <a:xfrm>
            <a:off x="5940425" y="2961510"/>
            <a:ext cx="6096000" cy="1754326"/>
          </a:xfrm>
          <a:prstGeom prst="rect">
            <a:avLst/>
          </a:prstGeom>
        </p:spPr>
        <p:txBody>
          <a:bodyPr>
            <a:spAutoFit/>
          </a:bodyPr>
          <a:lstStyle/>
          <a:p>
            <a:pPr algn="just"/>
            <a:r>
              <a:rPr lang="fr-FR" b="1" dirty="0">
                <a:solidFill>
                  <a:srgbClr val="000000"/>
                </a:solidFill>
              </a:rPr>
              <a:t>FRISCH, M.</a:t>
            </a:r>
            <a:r>
              <a:rPr lang="fr-FR" dirty="0">
                <a:solidFill>
                  <a:srgbClr val="000000"/>
                </a:solidFill>
              </a:rPr>
              <a:t> (</a:t>
            </a:r>
            <a:r>
              <a:rPr lang="fr-FR" dirty="0"/>
              <a:t>2015</a:t>
            </a:r>
            <a:r>
              <a:rPr lang="fr-FR" dirty="0">
                <a:solidFill>
                  <a:srgbClr val="000000"/>
                </a:solidFill>
              </a:rPr>
              <a:t>). « Emergence d’un nouveau concept pour la recherche et la formation « Efficacité Réflexive ». » In </a:t>
            </a:r>
            <a:r>
              <a:rPr lang="fr-FR" dirty="0" err="1">
                <a:solidFill>
                  <a:srgbClr val="000000"/>
                </a:solidFill>
              </a:rPr>
              <a:t>Benabid</a:t>
            </a:r>
            <a:r>
              <a:rPr lang="fr-FR" dirty="0">
                <a:solidFill>
                  <a:srgbClr val="000000"/>
                </a:solidFill>
              </a:rPr>
              <a:t>-Zarrouk, </a:t>
            </a:r>
            <a:r>
              <a:rPr lang="fr-FR" dirty="0" err="1">
                <a:solidFill>
                  <a:srgbClr val="000000"/>
                </a:solidFill>
              </a:rPr>
              <a:t>Sandoss</a:t>
            </a:r>
            <a:r>
              <a:rPr lang="fr-FR" dirty="0">
                <a:solidFill>
                  <a:srgbClr val="000000"/>
                </a:solidFill>
              </a:rPr>
              <a:t> (</a:t>
            </a:r>
            <a:r>
              <a:rPr lang="fr-FR" dirty="0" err="1">
                <a:solidFill>
                  <a:srgbClr val="000000"/>
                </a:solidFill>
              </a:rPr>
              <a:t>Dir</a:t>
            </a:r>
            <a:r>
              <a:rPr lang="fr-FR" dirty="0">
                <a:solidFill>
                  <a:srgbClr val="000000"/>
                </a:solidFill>
              </a:rPr>
              <a:t>.). </a:t>
            </a:r>
            <a:r>
              <a:rPr lang="fr-FR" i="1" dirty="0"/>
              <a:t>Estimer l’efficacité en éducation</a:t>
            </a:r>
            <a:r>
              <a:rPr lang="fr-FR" dirty="0"/>
              <a:t>. </a:t>
            </a:r>
            <a:r>
              <a:rPr lang="fr-FR" dirty="0">
                <a:solidFill>
                  <a:srgbClr val="000000"/>
                </a:solidFill>
              </a:rPr>
              <a:t>(pp. 69-102). </a:t>
            </a:r>
            <a:r>
              <a:rPr lang="fr-FR" dirty="0"/>
              <a:t>Paris : L’Harmattan. Avec Préface d’Alain </a:t>
            </a:r>
            <a:r>
              <a:rPr lang="fr-FR" dirty="0" err="1"/>
              <a:t>Mingat</a:t>
            </a:r>
            <a:r>
              <a:rPr lang="fr-FR" dirty="0"/>
              <a:t>.</a:t>
            </a:r>
            <a:endParaRPr lang="fr-FR" dirty="0">
              <a:effectLst/>
            </a:endParaRPr>
          </a:p>
        </p:txBody>
      </p:sp>
      <p:sp>
        <p:nvSpPr>
          <p:cNvPr id="2" name="Rectangle 1"/>
          <p:cNvSpPr/>
          <p:nvPr/>
        </p:nvSpPr>
        <p:spPr>
          <a:xfrm>
            <a:off x="297962" y="20027"/>
            <a:ext cx="11976100" cy="584775"/>
          </a:xfrm>
          <a:prstGeom prst="rect">
            <a:avLst/>
          </a:prstGeom>
        </p:spPr>
        <p:txBody>
          <a:bodyPr wrap="square">
            <a:spAutoFit/>
          </a:bodyPr>
          <a:lstStyle/>
          <a:p>
            <a:r>
              <a:rPr lang="fr-FR" sz="3200" b="1" dirty="0"/>
              <a:t>Emergences de nouveaux concepts : « efficacité réflexive »</a:t>
            </a:r>
          </a:p>
        </p:txBody>
      </p:sp>
    </p:spTree>
    <p:extLst>
      <p:ext uri="{BB962C8B-B14F-4D97-AF65-F5344CB8AC3E}">
        <p14:creationId xmlns:p14="http://schemas.microsoft.com/office/powerpoint/2010/main" val="1196506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8712200" cy="1325563"/>
          </a:xfrm>
        </p:spPr>
        <p:txBody>
          <a:bodyPr>
            <a:normAutofit fontScale="90000"/>
          </a:bodyPr>
          <a:lstStyle/>
          <a:p>
            <a:r>
              <a:rPr lang="fr-FR" b="1" dirty="0"/>
              <a:t>Emergences de nouveaux concepts : « efficacité réflexive »</a:t>
            </a:r>
            <a:br>
              <a:rPr lang="fr-FR" b="1" dirty="0"/>
            </a:br>
            <a:endParaRPr lang="fr-FR" dirty="0"/>
          </a:p>
        </p:txBody>
      </p:sp>
      <p:sp>
        <p:nvSpPr>
          <p:cNvPr id="3" name="Rectangle 2"/>
          <p:cNvSpPr/>
          <p:nvPr/>
        </p:nvSpPr>
        <p:spPr>
          <a:xfrm>
            <a:off x="598311" y="1467762"/>
            <a:ext cx="8444090" cy="4348050"/>
          </a:xfrm>
          <a:prstGeom prst="rect">
            <a:avLst/>
          </a:prstGeom>
        </p:spPr>
        <p:txBody>
          <a:bodyPr wrap="square">
            <a:spAutoFit/>
          </a:bodyPr>
          <a:lstStyle/>
          <a:p>
            <a:pPr indent="228600" algn="just">
              <a:lnSpc>
                <a:spcPct val="107000"/>
              </a:lnSpc>
              <a:spcAft>
                <a:spcPts val="0"/>
              </a:spcAft>
            </a:pPr>
            <a:r>
              <a:rPr lang="fr-FR" sz="2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Nous avons fait ressortir des manifestations d’« efficacité réflexive » qui dépassent une logique stricto sensu d’application de compétences. Les acteurs sont ainsi conviés par les travaux en didactique(s) à « entrer » dans le processus de conception d’un travail « pour eux-mêmes » et « pour autrui », en réfléchissant aux différentes façons d’agir, en créant, en innovant. </a:t>
            </a:r>
          </a:p>
          <a:p>
            <a:pPr indent="228600" algn="just">
              <a:lnSpc>
                <a:spcPct val="107000"/>
              </a:lnSpc>
              <a:spcAft>
                <a:spcPts val="0"/>
              </a:spcAft>
            </a:pPr>
            <a:endParaRPr lang="fr-FR" sz="2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indent="228600" algn="just">
              <a:lnSpc>
                <a:spcPct val="107000"/>
              </a:lnSpc>
              <a:spcAft>
                <a:spcPts val="0"/>
              </a:spcAft>
            </a:pPr>
            <a:r>
              <a:rPr lang="fr-FR" sz="2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Chaque exemple marque le lien entre « savoir d’expérience », « savoir expérientiel » (né dans l’expérience du vécu), « savoir d’expérimentation », « savoir-concept » pour cheminer vers des formes d’efficacité en formation par le questionnement, la réflexion, l’analyse ; par le retour sur l’activité, sur la pratique, « le faire », au service des apprentissages et de leur appropriation.</a:t>
            </a:r>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8073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1068" y="97514"/>
            <a:ext cx="8912225" cy="1281112"/>
          </a:xfrm>
        </p:spPr>
        <p:txBody>
          <a:bodyPr>
            <a:normAutofit/>
          </a:bodyPr>
          <a:lstStyle/>
          <a:p>
            <a:r>
              <a:rPr lang="fr-FR" sz="2400" b="1" dirty="0"/>
              <a:t>Le concept d’« efficacité réflexive » comme outil d’analyse de processus de professionnalisation avec feed-back sur les dispositifs et les situations mobilisatrices de travail…</a:t>
            </a:r>
          </a:p>
        </p:txBody>
      </p:sp>
      <p:pic>
        <p:nvPicPr>
          <p:cNvPr id="4" name="Image 3"/>
          <p:cNvPicPr>
            <a:picLocks noChangeAspect="1"/>
          </p:cNvPicPr>
          <p:nvPr/>
        </p:nvPicPr>
        <p:blipFill>
          <a:blip r:embed="rId2"/>
          <a:stretch>
            <a:fillRect/>
          </a:stretch>
        </p:blipFill>
        <p:spPr>
          <a:xfrm>
            <a:off x="1277931" y="1523005"/>
            <a:ext cx="7240427" cy="4780015"/>
          </a:xfrm>
          <a:prstGeom prst="rect">
            <a:avLst/>
          </a:prstGeom>
        </p:spPr>
      </p:pic>
      <p:sp>
        <p:nvSpPr>
          <p:cNvPr id="5" name="ZoneTexte 4"/>
          <p:cNvSpPr txBox="1"/>
          <p:nvPr/>
        </p:nvSpPr>
        <p:spPr>
          <a:xfrm>
            <a:off x="2310714" y="6158641"/>
            <a:ext cx="9881286" cy="646331"/>
          </a:xfrm>
          <a:prstGeom prst="rect">
            <a:avLst/>
          </a:prstGeom>
          <a:noFill/>
        </p:spPr>
        <p:txBody>
          <a:bodyPr wrap="square" rtlCol="0">
            <a:spAutoFit/>
          </a:bodyPr>
          <a:lstStyle/>
          <a:p>
            <a:r>
              <a:rPr lang="fr-FR" dirty="0"/>
              <a:t>In Frisch, Muriel (2016), (</a:t>
            </a:r>
            <a:r>
              <a:rPr lang="fr-FR" dirty="0" err="1"/>
              <a:t>Dir</a:t>
            </a:r>
            <a:r>
              <a:rPr lang="fr-FR" dirty="0"/>
              <a:t>.). </a:t>
            </a:r>
            <a:r>
              <a:rPr lang="fr-FR" i="1" dirty="0"/>
              <a:t>Emergences en didactiques pour les métiers de l’humain</a:t>
            </a:r>
            <a:r>
              <a:rPr lang="fr-FR" dirty="0"/>
              <a:t>. Paris : L’harmattan, p.56.</a:t>
            </a:r>
          </a:p>
        </p:txBody>
      </p:sp>
    </p:spTree>
    <p:extLst>
      <p:ext uri="{BB962C8B-B14F-4D97-AF65-F5344CB8AC3E}">
        <p14:creationId xmlns:p14="http://schemas.microsoft.com/office/powerpoint/2010/main" val="14165807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5611B-F28F-42A7-A23F-43A02C362E20}"/>
              </a:ext>
            </a:extLst>
          </p:cNvPr>
          <p:cNvSpPr>
            <a:spLocks noGrp="1"/>
          </p:cNvSpPr>
          <p:nvPr>
            <p:ph type="title"/>
          </p:nvPr>
        </p:nvSpPr>
        <p:spPr/>
        <p:txBody>
          <a:bodyPr/>
          <a:lstStyle/>
          <a:p>
            <a:r>
              <a:rPr lang="fr-FR" b="1" dirty="0"/>
              <a:t>Une méthode qui consiste à instaurer </a:t>
            </a:r>
            <a:r>
              <a:rPr lang="fr-FR" dirty="0"/>
              <a:t>…</a:t>
            </a:r>
          </a:p>
        </p:txBody>
      </p:sp>
      <p:sp>
        <p:nvSpPr>
          <p:cNvPr id="3" name="Rectangle 2">
            <a:extLst>
              <a:ext uri="{FF2B5EF4-FFF2-40B4-BE49-F238E27FC236}">
                <a16:creationId xmlns:a16="http://schemas.microsoft.com/office/drawing/2014/main" id="{255F27B6-7DDB-44E9-997F-85E5B7471EB2}"/>
              </a:ext>
            </a:extLst>
          </p:cNvPr>
          <p:cNvSpPr/>
          <p:nvPr/>
        </p:nvSpPr>
        <p:spPr>
          <a:xfrm>
            <a:off x="331304" y="1690688"/>
            <a:ext cx="9230385" cy="4537781"/>
          </a:xfrm>
          <a:prstGeom prst="rect">
            <a:avLst/>
          </a:prstGeom>
        </p:spPr>
        <p:txBody>
          <a:bodyPr wrap="square">
            <a:spAutoFit/>
          </a:bodyPr>
          <a:lstStyle/>
          <a:p>
            <a:pPr marL="342900" lvl="0" indent="-342900" algn="just">
              <a:lnSpc>
                <a:spcPct val="107000"/>
              </a:lnSpc>
              <a:spcAft>
                <a:spcPts val="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Une « temporalité de la recherche » (prévoir et organiser des temps de regroupement de recherche),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Des « moments d’émergence » (laisser émerger les savoirs, les expériences, les problèmes professionnels…),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Des temps d’action, de formation, d’accompagnement</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La mise en place de feed-back réguliers avec les professionnels sur : les problèmes professionnels, les prises de conscience, le sens et la récurrence de certains mots dans les interactions verbales que nous appelons « mots concepts » dans le cours de la recherche, de cadrage théorique,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L’intégration de concepts didactiques et autres qui peuvent servir les analyses,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Le repérage des situations mobilisatrices singulières de travail qui fassent sens et qui puissent être analysées et constituer des références pour procéder aux recherches,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Le dégagement de critères d’intelligibilité de l’activité, des pratiques « du Faire », </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La production et la communication en impliquant les participants à la recherche,</a:t>
            </a:r>
            <a:endParaRPr lang="fr-F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dirty="0">
                <a:latin typeface="Arial" panose="020B0604020202020204" pitchFamily="34" charset="0"/>
                <a:ea typeface="Calibri" panose="020F0502020204030204" pitchFamily="34" charset="0"/>
                <a:cs typeface="Times New Roman" panose="02020603050405020304" pitchFamily="18" charset="0"/>
              </a:rPr>
              <a:t>L’évaluation de l’action.</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669C0AC-8396-4F38-8A68-EACECD6E3C6D}"/>
              </a:ext>
            </a:extLst>
          </p:cNvPr>
          <p:cNvSpPr/>
          <p:nvPr/>
        </p:nvSpPr>
        <p:spPr>
          <a:xfrm>
            <a:off x="4028661" y="6169709"/>
            <a:ext cx="7779026" cy="646331"/>
          </a:xfrm>
          <a:prstGeom prst="rect">
            <a:avLst/>
          </a:prstGeom>
        </p:spPr>
        <p:txBody>
          <a:bodyPr wrap="square">
            <a:spAutoFit/>
          </a:bodyPr>
          <a:lstStyle/>
          <a:p>
            <a:r>
              <a:rPr lang="fr-FR" dirty="0"/>
              <a:t>In Frisch, Muriel (2016), (</a:t>
            </a:r>
            <a:r>
              <a:rPr lang="fr-FR" dirty="0" err="1"/>
              <a:t>Dir</a:t>
            </a:r>
            <a:r>
              <a:rPr lang="fr-FR" i="1" dirty="0"/>
              <a:t>.). Emergences en didactiques pour les métiers de l’humain</a:t>
            </a:r>
            <a:r>
              <a:rPr lang="fr-FR" dirty="0"/>
              <a:t>. Paris : L’harmattan, p.73-74</a:t>
            </a:r>
          </a:p>
        </p:txBody>
      </p:sp>
    </p:spTree>
    <p:extLst>
      <p:ext uri="{BB962C8B-B14F-4D97-AF65-F5344CB8AC3E}">
        <p14:creationId xmlns:p14="http://schemas.microsoft.com/office/powerpoint/2010/main" val="2719975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0" name="Rectangle 39">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37C8FF5A-AC49-46BD-AF23-7EC483B460BD}"/>
              </a:ext>
            </a:extLst>
          </p:cNvPr>
          <p:cNvSpPr>
            <a:spLocks noGrp="1"/>
          </p:cNvSpPr>
          <p:nvPr>
            <p:ph type="title"/>
          </p:nvPr>
        </p:nvSpPr>
        <p:spPr>
          <a:xfrm>
            <a:off x="844284" y="968023"/>
            <a:ext cx="3072960" cy="5623094"/>
          </a:xfrm>
        </p:spPr>
        <p:txBody>
          <a:bodyPr vert="horz" lIns="91440" tIns="45720" rIns="91440" bIns="45720" rtlCol="0" anchor="t">
            <a:noAutofit/>
          </a:bodyPr>
          <a:lstStyle/>
          <a:p>
            <a:pPr>
              <a:lnSpc>
                <a:spcPct val="90000"/>
              </a:lnSpc>
            </a:pPr>
            <a:r>
              <a:rPr lang="en-US" sz="3200" b="1" dirty="0">
                <a:solidFill>
                  <a:schemeClr val="bg1"/>
                </a:solidFill>
              </a:rPr>
              <a:t>Focus sur </a:t>
            </a:r>
            <a:r>
              <a:rPr lang="en-US" sz="3200" b="1" dirty="0" err="1">
                <a:solidFill>
                  <a:schemeClr val="bg1"/>
                </a:solidFill>
              </a:rPr>
              <a:t>une</a:t>
            </a:r>
            <a:r>
              <a:rPr lang="en-US" sz="3200" b="1" dirty="0">
                <a:solidFill>
                  <a:schemeClr val="bg1"/>
                </a:solidFill>
              </a:rPr>
              <a:t> recherche-action-formation</a:t>
            </a:r>
            <a:br>
              <a:rPr lang="en-US" sz="3200" b="1" dirty="0">
                <a:solidFill>
                  <a:schemeClr val="bg1"/>
                </a:solidFill>
              </a:rPr>
            </a:br>
            <a:r>
              <a:rPr lang="en-US" sz="3200" b="1" dirty="0" err="1">
                <a:solidFill>
                  <a:schemeClr val="bg1"/>
                </a:solidFill>
              </a:rPr>
              <a:t>hybridée</a:t>
            </a:r>
            <a:r>
              <a:rPr lang="en-US" sz="3200" b="1" dirty="0">
                <a:solidFill>
                  <a:schemeClr val="bg1"/>
                </a:solidFill>
              </a:rPr>
              <a:t> avec les INFENES</a:t>
            </a:r>
            <a:br>
              <a:rPr lang="en-US" sz="3200" b="1" dirty="0">
                <a:solidFill>
                  <a:schemeClr val="bg1"/>
                </a:solidFill>
              </a:rPr>
            </a:br>
            <a:br>
              <a:rPr lang="en-US" sz="3200" b="1" dirty="0">
                <a:solidFill>
                  <a:schemeClr val="bg1"/>
                </a:solidFill>
              </a:rPr>
            </a:br>
            <a:r>
              <a:rPr lang="en-US" sz="1800" b="1" dirty="0">
                <a:solidFill>
                  <a:schemeClr val="bg1"/>
                </a:solidFill>
              </a:rPr>
              <a:t>Des </a:t>
            </a:r>
            <a:r>
              <a:rPr lang="en-US" sz="1800" b="1" dirty="0" err="1">
                <a:solidFill>
                  <a:schemeClr val="bg1"/>
                </a:solidFill>
              </a:rPr>
              <a:t>groupes</a:t>
            </a:r>
            <a:r>
              <a:rPr lang="en-US" sz="1800" b="1" dirty="0">
                <a:solidFill>
                  <a:schemeClr val="bg1"/>
                </a:solidFill>
              </a:rPr>
              <a:t> </a:t>
            </a:r>
            <a:r>
              <a:rPr lang="en-US" sz="1800" b="1" dirty="0" err="1">
                <a:solidFill>
                  <a:schemeClr val="bg1"/>
                </a:solidFill>
              </a:rPr>
              <a:t>professionnels</a:t>
            </a:r>
            <a:r>
              <a:rPr lang="en-US" sz="1800" b="1" dirty="0">
                <a:solidFill>
                  <a:schemeClr val="bg1"/>
                </a:solidFill>
              </a:rPr>
              <a:t> </a:t>
            </a:r>
            <a:r>
              <a:rPr lang="en-US" sz="1800" b="1" dirty="0" err="1">
                <a:solidFill>
                  <a:schemeClr val="bg1"/>
                </a:solidFill>
              </a:rPr>
              <a:t>en</a:t>
            </a:r>
            <a:r>
              <a:rPr lang="en-US" sz="1800" b="1" dirty="0">
                <a:solidFill>
                  <a:schemeClr val="bg1"/>
                </a:solidFill>
              </a:rPr>
              <a:t> posture de </a:t>
            </a:r>
            <a:r>
              <a:rPr lang="en-US" sz="1800" b="1" dirty="0" err="1">
                <a:solidFill>
                  <a:schemeClr val="bg1"/>
                </a:solidFill>
              </a:rPr>
              <a:t>recherche</a:t>
            </a:r>
            <a:r>
              <a:rPr lang="en-US" sz="1800" b="1" dirty="0">
                <a:solidFill>
                  <a:schemeClr val="bg1"/>
                </a:solidFill>
              </a:rPr>
              <a:t> pour </a:t>
            </a:r>
            <a:r>
              <a:rPr lang="en-US" sz="1800" b="1" dirty="0" err="1">
                <a:solidFill>
                  <a:schemeClr val="bg1"/>
                </a:solidFill>
              </a:rPr>
              <a:t>apporter</a:t>
            </a:r>
            <a:r>
              <a:rPr lang="en-US" sz="1800" b="1" dirty="0">
                <a:solidFill>
                  <a:schemeClr val="bg1"/>
                </a:solidFill>
              </a:rPr>
              <a:t> des </a:t>
            </a:r>
            <a:r>
              <a:rPr lang="en-US" sz="1800" b="1" dirty="0" err="1">
                <a:solidFill>
                  <a:schemeClr val="bg1"/>
                </a:solidFill>
              </a:rPr>
              <a:t>réponses</a:t>
            </a:r>
            <a:r>
              <a:rPr lang="en-US" sz="1800" b="1" dirty="0">
                <a:solidFill>
                  <a:schemeClr val="bg1"/>
                </a:solidFill>
              </a:rPr>
              <a:t> à des questions </a:t>
            </a:r>
            <a:r>
              <a:rPr lang="en-US" sz="1800" b="1" dirty="0" err="1">
                <a:solidFill>
                  <a:schemeClr val="bg1"/>
                </a:solidFill>
              </a:rPr>
              <a:t>sociétales</a:t>
            </a:r>
            <a:endParaRPr lang="en-US" sz="1800" b="1" dirty="0">
              <a:solidFill>
                <a:schemeClr val="bg1"/>
              </a:solidFill>
            </a:endParaRPr>
          </a:p>
        </p:txBody>
      </p:sp>
      <p:sp>
        <p:nvSpPr>
          <p:cNvPr id="42"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4" name="Rectangle 43">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ZoneTexte 2">
            <a:extLst>
              <a:ext uri="{FF2B5EF4-FFF2-40B4-BE49-F238E27FC236}">
                <a16:creationId xmlns:a16="http://schemas.microsoft.com/office/drawing/2014/main" id="{257FA363-EAEB-4980-A16B-A88CD60405A5}"/>
              </a:ext>
            </a:extLst>
          </p:cNvPr>
          <p:cNvSpPr txBox="1"/>
          <p:nvPr/>
        </p:nvSpPr>
        <p:spPr>
          <a:xfrm>
            <a:off x="4706579" y="589722"/>
            <a:ext cx="6142044" cy="5321500"/>
          </a:xfrm>
          <a:prstGeom prst="rect">
            <a:avLst/>
          </a:prstGeom>
        </p:spPr>
        <p:txBody>
          <a:bodyPr vert="horz" lIns="91440" tIns="45720" rIns="91440" bIns="45720" rtlCol="0" anchor="ctr">
            <a:noAutofit/>
          </a:bodyPr>
          <a:lstStyle/>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Accompagnement</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d’un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groupe</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d’INFENES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en</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recherche-action- formation</a:t>
            </a: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Les INFENES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travaillent</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dans les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établissements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scolaires</a:t>
            </a: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Travail </a:t>
            </a:r>
            <a:r>
              <a:rPr kumimoji="0" lang="en-US" sz="1800" b="1"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en</a:t>
            </a:r>
            <a:r>
              <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1"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contre</a:t>
            </a:r>
            <a:r>
              <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-transposition</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au carrefour des pratiques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professionnelles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de la formation et de la recherche à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partir</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du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développement</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des AAPP (Ateliers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d’Analyse</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de Pratiques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Professionnelles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Pendant le premier temps de confinement de mars à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mai</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2020 des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professionnelles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volontaires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ont</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été</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mobilisées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hors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éducation</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nationale</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(EHPAD, Services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hospitaliers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maisons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d’accueil</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spécialisées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a:t>
            </a: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Il a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fallu</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se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préparer</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au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déconfinement</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sans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perdre</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ce</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qui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venait</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de se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construire</a:t>
            </a: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r>
              <a:rPr kumimoji="0" lang="en-US" sz="1800" b="1"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Recueil</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par la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conseillère</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technique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auprès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de la </a:t>
            </a:r>
            <a:r>
              <a:rPr kumimoji="0" lang="en-US" sz="1800" b="0"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Rectrice</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de 21 traces </a:t>
            </a:r>
            <a:r>
              <a:rPr kumimoji="0" lang="en-US" sz="1800" b="1"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d’expérience</a:t>
            </a:r>
            <a:r>
              <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1"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élaborées</a:t>
            </a:r>
            <a:r>
              <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par les </a:t>
            </a:r>
            <a:r>
              <a:rPr kumimoji="0" lang="en-US" sz="1800" b="1"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professionnelles</a:t>
            </a:r>
            <a:r>
              <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r>
              <a:rPr kumimoji="0" lang="en-US" sz="1800" b="1" i="0" u="none" strike="noStrike" kern="1200" cap="none" spc="0" normalizeH="0" baseline="0" noProof="0" dirty="0" err="1">
                <a:ln>
                  <a:noFill/>
                </a:ln>
                <a:solidFill>
                  <a:prstClr val="black">
                    <a:lumMod val="75000"/>
                    <a:lumOff val="25000"/>
                  </a:prstClr>
                </a:solidFill>
                <a:effectLst/>
                <a:uLnTx/>
                <a:uFillTx/>
                <a:latin typeface="Century Gothic" panose="020B0502020202020204"/>
                <a:ea typeface="+mn-ea"/>
                <a:cs typeface="+mn-cs"/>
              </a:rPr>
              <a:t>concernées</a:t>
            </a:r>
            <a:endPar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1300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re 1">
            <a:extLst>
              <a:ext uri="{FF2B5EF4-FFF2-40B4-BE49-F238E27FC236}">
                <a16:creationId xmlns:a16="http://schemas.microsoft.com/office/drawing/2014/main" id="{9D2174A6-A46A-4785-B310-286376264947}"/>
              </a:ext>
            </a:extLst>
          </p:cNvPr>
          <p:cNvSpPr>
            <a:spLocks noGrp="1"/>
          </p:cNvSpPr>
          <p:nvPr>
            <p:ph type="title"/>
          </p:nvPr>
        </p:nvSpPr>
        <p:spPr>
          <a:xfrm>
            <a:off x="1060243" y="1105992"/>
            <a:ext cx="2798363" cy="3029344"/>
          </a:xfrm>
        </p:spPr>
        <p:txBody>
          <a:bodyPr vert="horz" lIns="91440" tIns="45720" rIns="91440" bIns="45720" rtlCol="0" anchor="t">
            <a:noAutofit/>
          </a:bodyPr>
          <a:lstStyle/>
          <a:p>
            <a:pPr>
              <a:lnSpc>
                <a:spcPct val="90000"/>
              </a:lnSpc>
            </a:pPr>
            <a:r>
              <a:rPr lang="en-US" sz="3200" dirty="0" err="1">
                <a:solidFill>
                  <a:schemeClr val="bg1"/>
                </a:solidFill>
              </a:rPr>
              <a:t>Différentes</a:t>
            </a:r>
            <a:r>
              <a:rPr lang="en-US" sz="3200" dirty="0">
                <a:solidFill>
                  <a:schemeClr val="bg1"/>
                </a:solidFill>
              </a:rPr>
              <a:t> </a:t>
            </a:r>
            <a:r>
              <a:rPr lang="en-US" sz="3200" dirty="0" err="1">
                <a:solidFill>
                  <a:schemeClr val="bg1"/>
                </a:solidFill>
              </a:rPr>
              <a:t>recherches</a:t>
            </a:r>
            <a:r>
              <a:rPr lang="en-US" sz="3200" dirty="0">
                <a:solidFill>
                  <a:schemeClr val="bg1"/>
                </a:solidFill>
              </a:rPr>
              <a:t> </a:t>
            </a:r>
            <a:r>
              <a:rPr lang="en-US" sz="3200" dirty="0" err="1">
                <a:solidFill>
                  <a:schemeClr val="bg1"/>
                </a:solidFill>
              </a:rPr>
              <a:t>menées</a:t>
            </a:r>
            <a:r>
              <a:rPr lang="en-US" sz="3200" dirty="0">
                <a:solidFill>
                  <a:schemeClr val="bg1"/>
                </a:solidFill>
              </a:rPr>
              <a:t> </a:t>
            </a:r>
            <a:r>
              <a:rPr lang="en-US" sz="3200" dirty="0" err="1">
                <a:solidFill>
                  <a:schemeClr val="bg1"/>
                </a:solidFill>
              </a:rPr>
              <a:t>en</a:t>
            </a:r>
            <a:r>
              <a:rPr lang="en-US" sz="3200" dirty="0">
                <a:solidFill>
                  <a:schemeClr val="bg1"/>
                </a:solidFill>
              </a:rPr>
              <a:t> lien avec des </a:t>
            </a:r>
            <a:r>
              <a:rPr lang="en-US" sz="3200" dirty="0" err="1">
                <a:solidFill>
                  <a:schemeClr val="bg1"/>
                </a:solidFill>
              </a:rPr>
              <a:t>dispositifs</a:t>
            </a:r>
            <a:r>
              <a:rPr lang="en-US" sz="3200" dirty="0">
                <a:solidFill>
                  <a:schemeClr val="bg1"/>
                </a:solidFill>
              </a:rPr>
              <a:t> </a:t>
            </a:r>
            <a:r>
              <a:rPr lang="en-US" sz="3200" dirty="0" err="1">
                <a:solidFill>
                  <a:schemeClr val="bg1"/>
                </a:solidFill>
              </a:rPr>
              <a:t>hybrides</a:t>
            </a:r>
            <a:r>
              <a:rPr lang="en-US" sz="3200" dirty="0">
                <a:solidFill>
                  <a:schemeClr val="bg1"/>
                </a:solidFill>
              </a:rPr>
              <a:t> et </a:t>
            </a:r>
            <a:r>
              <a:rPr lang="en-US" sz="3200" dirty="0" err="1">
                <a:solidFill>
                  <a:schemeClr val="bg1"/>
                </a:solidFill>
              </a:rPr>
              <a:t>numériques</a:t>
            </a:r>
            <a:endParaRPr lang="en-US" sz="3200" dirty="0">
              <a:solidFill>
                <a:schemeClr val="bg1"/>
              </a:solidFill>
            </a:endParaRPr>
          </a:p>
        </p:txBody>
      </p:sp>
      <p:sp>
        <p:nvSpPr>
          <p:cNvPr id="4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ZoneTexte 3">
            <a:extLst>
              <a:ext uri="{FF2B5EF4-FFF2-40B4-BE49-F238E27FC236}">
                <a16:creationId xmlns:a16="http://schemas.microsoft.com/office/drawing/2014/main" id="{CE110463-C29A-482A-B1EE-79E41C414B4D}"/>
              </a:ext>
            </a:extLst>
          </p:cNvPr>
          <p:cNvSpPr txBox="1"/>
          <p:nvPr/>
        </p:nvSpPr>
        <p:spPr>
          <a:xfrm>
            <a:off x="4407433" y="174357"/>
            <a:ext cx="6864533" cy="6183611"/>
          </a:xfrm>
          <a:prstGeom prst="rect">
            <a:avLst/>
          </a:prstGeom>
        </p:spPr>
        <p:txBody>
          <a:bodyPr vert="horz" lIns="91440" tIns="45720" rIns="91440" bIns="45720" rtlCol="0" anchor="ctr">
            <a:normAutofit fontScale="85000" lnSpcReduction="20000"/>
          </a:bodyPr>
          <a:lstStyle/>
          <a:p>
            <a:pPr marL="0" marR="0" lvl="0" indent="0" algn="just" defTabSz="457200" rtl="0" eaLnBrk="1" fontAlgn="auto" latinLnBrk="0" hangingPunct="1">
              <a:lnSpc>
                <a:spcPct val="100000"/>
              </a:lnSpc>
              <a:spcBef>
                <a:spcPts val="0"/>
              </a:spcBef>
              <a:spcAft>
                <a:spcPts val="0"/>
              </a:spcAft>
              <a:buClr>
                <a:srgbClr val="A53010"/>
              </a:buClr>
              <a:buSzTx/>
              <a:buFontTx/>
              <a:buNone/>
              <a:tabLst/>
              <a:defRPr/>
            </a:pP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Nous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constatons</a:t>
            </a:r>
            <a:r>
              <a:rPr lang="en-US" sz="2100" dirty="0">
                <a:solidFill>
                  <a:prstClr val="black">
                    <a:lumMod val="75000"/>
                    <a:lumOff val="25000"/>
                  </a:prstClr>
                </a:solidFill>
                <a:latin typeface="Century Gothic" panose="020B0502020202020204"/>
              </a:rPr>
              <a:t> </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que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même</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en</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période</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de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pandémie</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et dans les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circonstances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de confinement, il aura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été</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possible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d’analyser</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et de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déveloper</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 </a:t>
            </a: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des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formes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de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réflexivité</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 à soi, à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l’objet</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à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l’Autre</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 </a:t>
            </a: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des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formes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d’accompagnements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médiatisés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et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favorables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à la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métacognition</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 </a:t>
            </a: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la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mobilisation</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de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ressources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de nature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variée</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matérielles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et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humaines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 </a:t>
            </a: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des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formes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de constructions de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savoirs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et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d’appropriations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de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connaissances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(au-</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delà</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de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l’accès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à de la data)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en</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utilisant</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des supports et des </a:t>
            </a:r>
            <a:r>
              <a:rPr kumimoji="0" lang="en-US" sz="2100" b="0" i="0" u="none" strike="noStrike" kern="1200" cap="none" spc="0" normalizeH="0" baseline="0" noProof="0" dirty="0" err="1">
                <a:ln>
                  <a:noFill/>
                </a:ln>
                <a:solidFill>
                  <a:prstClr val="black">
                    <a:lumMod val="75000"/>
                    <a:lumOff val="25000"/>
                  </a:prstClr>
                </a:solidFill>
                <a:effectLst/>
                <a:uLnTx/>
                <a:uFillTx/>
                <a:latin typeface="Century Gothic" panose="020B0502020202020204"/>
              </a:rPr>
              <a:t>médias</a:t>
            </a:r>
            <a:r>
              <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rPr>
              <a:t> divers.</a:t>
            </a: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lang="en-US" sz="2100" dirty="0">
              <a:solidFill>
                <a:prstClr val="black">
                  <a:lumMod val="75000"/>
                  <a:lumOff val="25000"/>
                </a:prstClr>
              </a:solidFill>
              <a:latin typeface="Century Gothic" panose="020B0502020202020204"/>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2100" b="0" i="0" u="none" strike="noStrike" kern="1200" cap="none" spc="0" normalizeH="0" baseline="0" noProof="0" dirty="0">
              <a:ln>
                <a:noFill/>
              </a:ln>
              <a:solidFill>
                <a:prstClr val="black">
                  <a:lumMod val="75000"/>
                  <a:lumOff val="25000"/>
                </a:prstClr>
              </a:solidFill>
              <a:effectLst/>
              <a:uLnTx/>
              <a:uFillTx/>
              <a:latin typeface="Century Gothic" panose="020B0502020202020204"/>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lang="en-US" sz="2100" dirty="0">
              <a:solidFill>
                <a:prstClr val="black">
                  <a:lumMod val="75000"/>
                  <a:lumOff val="25000"/>
                </a:prstClr>
              </a:solidFill>
              <a:latin typeface="Century Gothic" panose="020B0502020202020204"/>
            </a:endParaRPr>
          </a:p>
          <a:p>
            <a:pPr marL="0" marR="0" lvl="0" indent="0" algn="just" defTabSz="457200" rtl="0" eaLnBrk="1" fontAlgn="auto" latinLnBrk="0" hangingPunct="1">
              <a:lnSpc>
                <a:spcPct val="100000"/>
              </a:lnSpc>
              <a:spcBef>
                <a:spcPts val="0"/>
              </a:spcBef>
              <a:spcAft>
                <a:spcPts val="0"/>
              </a:spcAft>
              <a:buClr>
                <a:srgbClr val="A53010"/>
              </a:buClr>
              <a:buSzTx/>
              <a:tabLst/>
              <a:defRPr/>
            </a:pPr>
            <a:r>
              <a:rPr kumimoji="0" lang="en-US" sz="2100" b="0" i="1" u="none" strike="noStrike" kern="1200" cap="none" spc="0" normalizeH="0" baseline="0" noProof="0" dirty="0" err="1">
                <a:ln>
                  <a:noFill/>
                </a:ln>
                <a:solidFill>
                  <a:srgbClr val="C00000"/>
                </a:solidFill>
                <a:effectLst/>
                <a:uLnTx/>
                <a:uFillTx/>
                <a:latin typeface="Century Gothic" panose="020B0502020202020204"/>
              </a:rPr>
              <a:t>Aujourd’hui</a:t>
            </a:r>
            <a:r>
              <a:rPr kumimoji="0" lang="en-US" sz="2100" b="0" i="1" u="none" strike="noStrike" kern="1200" cap="none" spc="0" normalizeH="0" baseline="0" noProof="0" dirty="0">
                <a:ln>
                  <a:noFill/>
                </a:ln>
                <a:solidFill>
                  <a:srgbClr val="C00000"/>
                </a:solidFill>
                <a:effectLst/>
                <a:uLnTx/>
                <a:uFillTx/>
                <a:latin typeface="Century Gothic" panose="020B0502020202020204"/>
              </a:rPr>
              <a:t> 200 INFENES </a:t>
            </a:r>
            <a:r>
              <a:rPr kumimoji="0" lang="en-US" sz="2100" b="0" i="1" u="none" strike="noStrike" kern="1200" cap="none" spc="0" normalizeH="0" baseline="0" noProof="0" dirty="0" err="1">
                <a:ln>
                  <a:noFill/>
                </a:ln>
                <a:solidFill>
                  <a:srgbClr val="C00000"/>
                </a:solidFill>
                <a:effectLst/>
                <a:uLnTx/>
                <a:uFillTx/>
                <a:latin typeface="Century Gothic" panose="020B0502020202020204"/>
              </a:rPr>
              <a:t>formées</a:t>
            </a:r>
            <a:r>
              <a:rPr kumimoji="0" lang="en-US" sz="2100" b="0" i="1" u="none" strike="noStrike" kern="1200" cap="none" spc="0" normalizeH="0" noProof="0" dirty="0">
                <a:ln>
                  <a:noFill/>
                </a:ln>
                <a:solidFill>
                  <a:srgbClr val="C00000"/>
                </a:solidFill>
                <a:effectLst/>
                <a:uLnTx/>
                <a:uFillTx/>
                <a:latin typeface="Century Gothic" panose="020B0502020202020204"/>
              </a:rPr>
              <a:t> à </a:t>
            </a:r>
            <a:r>
              <a:rPr kumimoji="0" lang="en-US" sz="2100" b="0" i="1" u="none" strike="noStrike" kern="1200" cap="none" spc="0" normalizeH="0" noProof="0" dirty="0" err="1">
                <a:ln>
                  <a:noFill/>
                </a:ln>
                <a:solidFill>
                  <a:srgbClr val="C00000"/>
                </a:solidFill>
                <a:effectLst/>
                <a:uLnTx/>
                <a:uFillTx/>
                <a:latin typeface="Century Gothic" panose="020B0502020202020204"/>
              </a:rPr>
              <a:t>conduire</a:t>
            </a:r>
            <a:r>
              <a:rPr kumimoji="0" lang="en-US" sz="2100" b="0" i="1" u="none" strike="noStrike" kern="1200" cap="none" spc="0" normalizeH="0" noProof="0" dirty="0">
                <a:ln>
                  <a:noFill/>
                </a:ln>
                <a:solidFill>
                  <a:srgbClr val="C00000"/>
                </a:solidFill>
                <a:effectLst/>
                <a:uLnTx/>
                <a:uFillTx/>
                <a:latin typeface="Century Gothic" panose="020B0502020202020204"/>
              </a:rPr>
              <a:t> des ateliers </a:t>
            </a:r>
            <a:r>
              <a:rPr kumimoji="0" lang="en-US" sz="2100" b="0" i="1" u="none" strike="noStrike" kern="1200" cap="none" spc="0" normalizeH="0" noProof="0" dirty="0" err="1">
                <a:ln>
                  <a:noFill/>
                </a:ln>
                <a:solidFill>
                  <a:srgbClr val="C00000"/>
                </a:solidFill>
                <a:effectLst/>
                <a:uLnTx/>
                <a:uFillTx/>
                <a:latin typeface="Century Gothic" panose="020B0502020202020204"/>
              </a:rPr>
              <a:t>d’analyse</a:t>
            </a:r>
            <a:r>
              <a:rPr kumimoji="0" lang="en-US" sz="2100" b="0" i="1" u="none" strike="noStrike" kern="1200" cap="none" spc="0" normalizeH="0" noProof="0" dirty="0">
                <a:ln>
                  <a:noFill/>
                </a:ln>
                <a:solidFill>
                  <a:srgbClr val="C00000"/>
                </a:solidFill>
                <a:effectLst/>
                <a:uLnTx/>
                <a:uFillTx/>
                <a:latin typeface="Century Gothic" panose="020B0502020202020204"/>
              </a:rPr>
              <a:t> de </a:t>
            </a:r>
            <a:r>
              <a:rPr kumimoji="0" lang="en-US" sz="2100" b="0" i="1" u="none" strike="noStrike" kern="1200" cap="none" spc="0" normalizeH="0" noProof="0" dirty="0" err="1">
                <a:ln>
                  <a:noFill/>
                </a:ln>
                <a:solidFill>
                  <a:srgbClr val="C00000"/>
                </a:solidFill>
                <a:effectLst/>
                <a:uLnTx/>
                <a:uFillTx/>
                <a:latin typeface="Century Gothic" panose="020B0502020202020204"/>
              </a:rPr>
              <a:t>pratiques</a:t>
            </a:r>
            <a:r>
              <a:rPr kumimoji="0" lang="en-US" sz="2100" b="0" i="1" u="none" strike="noStrike" kern="1200" cap="none" spc="0" normalizeH="0" noProof="0" dirty="0">
                <a:ln>
                  <a:noFill/>
                </a:ln>
                <a:solidFill>
                  <a:srgbClr val="C00000"/>
                </a:solidFill>
                <a:effectLst/>
                <a:uLnTx/>
                <a:uFillTx/>
                <a:latin typeface="Century Gothic" panose="020B0502020202020204"/>
              </a:rPr>
              <a:t> et à des </a:t>
            </a:r>
            <a:r>
              <a:rPr kumimoji="0" lang="en-US" sz="2100" b="0" i="1" u="none" strike="noStrike" kern="1200" cap="none" spc="0" normalizeH="0" noProof="0" dirty="0" err="1">
                <a:ln>
                  <a:noFill/>
                </a:ln>
                <a:solidFill>
                  <a:srgbClr val="C00000"/>
                </a:solidFill>
                <a:effectLst/>
                <a:uLnTx/>
                <a:uFillTx/>
                <a:latin typeface="Century Gothic" panose="020B0502020202020204"/>
              </a:rPr>
              <a:t>formes</a:t>
            </a:r>
            <a:r>
              <a:rPr kumimoji="0" lang="en-US" sz="2100" b="0" i="1" u="none" strike="noStrike" kern="1200" cap="none" spc="0" normalizeH="0" noProof="0" dirty="0">
                <a:ln>
                  <a:noFill/>
                </a:ln>
                <a:solidFill>
                  <a:srgbClr val="C00000"/>
                </a:solidFill>
                <a:effectLst/>
                <a:uLnTx/>
                <a:uFillTx/>
                <a:latin typeface="Century Gothic" panose="020B0502020202020204"/>
              </a:rPr>
              <a:t> </a:t>
            </a:r>
            <a:r>
              <a:rPr kumimoji="0" lang="en-US" sz="2100" b="0" i="1" u="none" strike="noStrike" kern="1200" cap="none" spc="0" normalizeH="0" noProof="0" dirty="0" err="1">
                <a:ln>
                  <a:noFill/>
                </a:ln>
                <a:solidFill>
                  <a:srgbClr val="C00000"/>
                </a:solidFill>
                <a:effectLst/>
                <a:uLnTx/>
                <a:uFillTx/>
                <a:latin typeface="Century Gothic" panose="020B0502020202020204"/>
              </a:rPr>
              <a:t>d’efficacité</a:t>
            </a:r>
            <a:r>
              <a:rPr kumimoji="0" lang="en-US" sz="2100" b="0" i="1" u="none" strike="noStrike" kern="1200" cap="none" spc="0" normalizeH="0" noProof="0" dirty="0">
                <a:ln>
                  <a:noFill/>
                </a:ln>
                <a:solidFill>
                  <a:srgbClr val="C00000"/>
                </a:solidFill>
                <a:effectLst/>
                <a:uLnTx/>
                <a:uFillTx/>
                <a:latin typeface="Century Gothic" panose="020B0502020202020204"/>
              </a:rPr>
              <a:t> reflexive (1500 à 2000 </a:t>
            </a:r>
            <a:r>
              <a:rPr kumimoji="0" lang="en-US" sz="2100" b="0" i="1" u="none" strike="noStrike" kern="1200" cap="none" spc="0" normalizeH="0" noProof="0" dirty="0" err="1">
                <a:ln>
                  <a:noFill/>
                </a:ln>
                <a:solidFill>
                  <a:srgbClr val="C00000"/>
                </a:solidFill>
                <a:effectLst/>
                <a:uLnTx/>
                <a:uFillTx/>
                <a:latin typeface="Century Gothic" panose="020B0502020202020204"/>
              </a:rPr>
              <a:t>infirmières</a:t>
            </a:r>
            <a:r>
              <a:rPr kumimoji="0" lang="en-US" sz="2100" b="0" i="1" u="none" strike="noStrike" kern="1200" cap="none" spc="0" normalizeH="0" noProof="0" dirty="0">
                <a:ln>
                  <a:noFill/>
                </a:ln>
                <a:solidFill>
                  <a:srgbClr val="C00000"/>
                </a:solidFill>
                <a:effectLst/>
                <a:uLnTx/>
                <a:uFillTx/>
                <a:latin typeface="Century Gothic" panose="020B0502020202020204"/>
              </a:rPr>
              <a:t> </a:t>
            </a:r>
            <a:r>
              <a:rPr kumimoji="0" lang="en-US" sz="2100" b="0" i="1" u="none" strike="noStrike" kern="1200" cap="none" spc="0" normalizeH="0" noProof="0" dirty="0" err="1">
                <a:ln>
                  <a:noFill/>
                </a:ln>
                <a:solidFill>
                  <a:srgbClr val="C00000"/>
                </a:solidFill>
                <a:effectLst/>
                <a:uLnTx/>
                <a:uFillTx/>
                <a:latin typeface="Century Gothic" panose="020B0502020202020204"/>
              </a:rPr>
              <a:t>bénéficient</a:t>
            </a:r>
            <a:r>
              <a:rPr kumimoji="0" lang="en-US" sz="2100" b="0" i="1" u="none" strike="noStrike" kern="1200" cap="none" spc="0" normalizeH="0" noProof="0" dirty="0">
                <a:ln>
                  <a:noFill/>
                </a:ln>
                <a:solidFill>
                  <a:srgbClr val="C00000"/>
                </a:solidFill>
                <a:effectLst/>
                <a:uLnTx/>
                <a:uFillTx/>
                <a:latin typeface="Century Gothic" panose="020B0502020202020204"/>
              </a:rPr>
              <a:t> de </a:t>
            </a:r>
            <a:r>
              <a:rPr kumimoji="0" lang="en-US" sz="2100" b="0" i="1" u="none" strike="noStrike" kern="1200" cap="none" spc="0" normalizeH="0" noProof="0" dirty="0" err="1">
                <a:ln>
                  <a:noFill/>
                </a:ln>
                <a:solidFill>
                  <a:srgbClr val="C00000"/>
                </a:solidFill>
                <a:effectLst/>
                <a:uLnTx/>
                <a:uFillTx/>
                <a:latin typeface="Century Gothic" panose="020B0502020202020204"/>
              </a:rPr>
              <a:t>ce</a:t>
            </a:r>
            <a:r>
              <a:rPr kumimoji="0" lang="en-US" sz="2100" b="0" i="1" u="none" strike="noStrike" kern="1200" cap="none" spc="0" normalizeH="0" noProof="0" dirty="0">
                <a:ln>
                  <a:noFill/>
                </a:ln>
                <a:solidFill>
                  <a:srgbClr val="C00000"/>
                </a:solidFill>
                <a:effectLst/>
                <a:uLnTx/>
                <a:uFillTx/>
                <a:latin typeface="Century Gothic" panose="020B0502020202020204"/>
              </a:rPr>
              <a:t> </a:t>
            </a:r>
            <a:r>
              <a:rPr kumimoji="0" lang="en-US" sz="2100" b="0" i="1" u="none" strike="noStrike" kern="1200" cap="none" spc="0" normalizeH="0" noProof="0" dirty="0" err="1">
                <a:ln>
                  <a:noFill/>
                </a:ln>
                <a:solidFill>
                  <a:srgbClr val="C00000"/>
                </a:solidFill>
                <a:effectLst/>
                <a:uLnTx/>
                <a:uFillTx/>
                <a:latin typeface="Century Gothic" panose="020B0502020202020204"/>
              </a:rPr>
              <a:t>dispositif</a:t>
            </a:r>
            <a:r>
              <a:rPr kumimoji="0" lang="en-US" sz="2100" b="0" i="1" u="none" strike="noStrike" kern="1200" cap="none" spc="0" normalizeH="0" noProof="0" dirty="0">
                <a:ln>
                  <a:noFill/>
                </a:ln>
                <a:solidFill>
                  <a:srgbClr val="C00000"/>
                </a:solidFill>
                <a:effectLst/>
                <a:uLnTx/>
                <a:uFillTx/>
                <a:latin typeface="Century Gothic" panose="020B0502020202020204"/>
              </a:rPr>
              <a:t> sur le </a:t>
            </a:r>
            <a:r>
              <a:rPr kumimoji="0" lang="en-US" sz="2100" b="0" i="1" u="none" strike="noStrike" kern="1200" cap="none" spc="0" normalizeH="0" noProof="0" dirty="0" err="1">
                <a:ln>
                  <a:noFill/>
                </a:ln>
                <a:solidFill>
                  <a:srgbClr val="C00000"/>
                </a:solidFill>
                <a:effectLst/>
                <a:uLnTx/>
                <a:uFillTx/>
                <a:latin typeface="Century Gothic" panose="020B0502020202020204"/>
              </a:rPr>
              <a:t>territoire</a:t>
            </a:r>
            <a:r>
              <a:rPr kumimoji="0" lang="en-US" sz="2100" b="0" i="1" u="none" strike="noStrike" kern="1200" cap="none" spc="0" normalizeH="0" noProof="0" dirty="0">
                <a:ln>
                  <a:noFill/>
                </a:ln>
                <a:solidFill>
                  <a:srgbClr val="C00000"/>
                </a:solidFill>
                <a:effectLst/>
                <a:uLnTx/>
                <a:uFillTx/>
                <a:latin typeface="Century Gothic" panose="020B0502020202020204"/>
              </a:rPr>
              <a:t> national</a:t>
            </a:r>
            <a:r>
              <a:rPr kumimoji="0" lang="en-US" sz="2100" b="0" i="0" u="none" strike="noStrike" kern="1200" cap="none" spc="0" normalizeH="0" noProof="0" dirty="0">
                <a:ln>
                  <a:noFill/>
                </a:ln>
                <a:solidFill>
                  <a:srgbClr val="C00000"/>
                </a:solidFill>
                <a:effectLst/>
                <a:uLnTx/>
                <a:uFillTx/>
                <a:latin typeface="Century Gothic" panose="020B0502020202020204"/>
              </a:rPr>
              <a:t>)</a:t>
            </a:r>
          </a:p>
          <a:p>
            <a:pPr marL="0" marR="0" lvl="0" indent="0" algn="just" defTabSz="457200" rtl="0" eaLnBrk="1" fontAlgn="auto" latinLnBrk="0" hangingPunct="1">
              <a:lnSpc>
                <a:spcPct val="100000"/>
              </a:lnSpc>
              <a:spcBef>
                <a:spcPts val="0"/>
              </a:spcBef>
              <a:spcAft>
                <a:spcPts val="0"/>
              </a:spcAft>
              <a:buClr>
                <a:srgbClr val="A53010"/>
              </a:buClr>
              <a:buSzTx/>
              <a:tabLst/>
              <a:defRPr/>
            </a:pPr>
            <a:endParaRPr lang="en-US" sz="2100" baseline="0" dirty="0">
              <a:solidFill>
                <a:srgbClr val="C00000"/>
              </a:solidFill>
              <a:latin typeface="Century Gothic" panose="020B0502020202020204"/>
            </a:endParaRPr>
          </a:p>
          <a:p>
            <a:pPr marL="0" marR="0" lvl="0" indent="0" algn="just" defTabSz="457200" rtl="0" eaLnBrk="1" fontAlgn="auto" latinLnBrk="0" hangingPunct="1">
              <a:lnSpc>
                <a:spcPct val="100000"/>
              </a:lnSpc>
              <a:spcBef>
                <a:spcPts val="0"/>
              </a:spcBef>
              <a:spcAft>
                <a:spcPts val="0"/>
              </a:spcAft>
              <a:buClr>
                <a:srgbClr val="A53010"/>
              </a:buClr>
              <a:buSzTx/>
              <a:tabLst/>
              <a:defRPr/>
            </a:pPr>
            <a:r>
              <a:rPr kumimoji="0" lang="en-US" sz="2100" b="0" i="1" u="none" strike="noStrike" kern="1200" cap="none" spc="0" normalizeH="0" noProof="0" dirty="0">
                <a:ln>
                  <a:noFill/>
                </a:ln>
                <a:solidFill>
                  <a:srgbClr val="C00000"/>
                </a:solidFill>
                <a:effectLst/>
                <a:uLnTx/>
                <a:uFillTx/>
                <a:latin typeface="Century Gothic" panose="020B0502020202020204"/>
              </a:rPr>
              <a:t>Lien </a:t>
            </a:r>
            <a:r>
              <a:rPr kumimoji="0" lang="en-US" sz="2100" b="0" i="1" u="none" strike="noStrike" kern="1200" cap="none" spc="0" normalizeH="0" noProof="0" dirty="0" err="1">
                <a:ln>
                  <a:noFill/>
                </a:ln>
                <a:solidFill>
                  <a:srgbClr val="C00000"/>
                </a:solidFill>
                <a:effectLst/>
                <a:uLnTx/>
                <a:uFillTx/>
                <a:latin typeface="Century Gothic" panose="020B0502020202020204"/>
              </a:rPr>
              <a:t>en</a:t>
            </a:r>
            <a:r>
              <a:rPr kumimoji="0" lang="en-US" sz="2100" b="0" i="1" u="none" strike="noStrike" kern="1200" cap="none" spc="0" normalizeH="0" noProof="0" dirty="0">
                <a:ln>
                  <a:noFill/>
                </a:ln>
                <a:solidFill>
                  <a:srgbClr val="C00000"/>
                </a:solidFill>
                <a:effectLst/>
                <a:uLnTx/>
                <a:uFillTx/>
                <a:latin typeface="Century Gothic" panose="020B0502020202020204"/>
              </a:rPr>
              <a:t> </a:t>
            </a:r>
            <a:r>
              <a:rPr kumimoji="0" lang="en-US" sz="2100" b="0" i="1" u="none" strike="noStrike" kern="1200" cap="none" spc="0" normalizeH="0" noProof="0" dirty="0" err="1">
                <a:ln>
                  <a:noFill/>
                </a:ln>
                <a:solidFill>
                  <a:srgbClr val="C00000"/>
                </a:solidFill>
                <a:effectLst/>
                <a:uLnTx/>
                <a:uFillTx/>
                <a:latin typeface="Century Gothic" panose="020B0502020202020204"/>
              </a:rPr>
              <a:t>séminaire</a:t>
            </a:r>
            <a:r>
              <a:rPr kumimoji="0" lang="en-US" sz="2100" b="0" i="1" u="none" strike="noStrike" kern="1200" cap="none" spc="0" normalizeH="0" noProof="0" dirty="0">
                <a:ln>
                  <a:noFill/>
                </a:ln>
                <a:solidFill>
                  <a:srgbClr val="C00000"/>
                </a:solidFill>
                <a:effectLst/>
                <a:uLnTx/>
                <a:uFillTx/>
                <a:latin typeface="Century Gothic" panose="020B0502020202020204"/>
              </a:rPr>
              <a:t> avec </a:t>
            </a:r>
            <a:r>
              <a:rPr kumimoji="0" lang="en-US" sz="2100" b="0" i="1" u="none" strike="noStrike" kern="1200" cap="none" spc="0" normalizeH="0" noProof="0" dirty="0" err="1">
                <a:ln>
                  <a:noFill/>
                </a:ln>
                <a:solidFill>
                  <a:srgbClr val="C00000"/>
                </a:solidFill>
                <a:effectLst/>
                <a:uLnTx/>
                <a:uFillTx/>
                <a:latin typeface="Century Gothic" panose="020B0502020202020204"/>
              </a:rPr>
              <a:t>L’Italie</a:t>
            </a:r>
            <a:r>
              <a:rPr kumimoji="0" lang="en-US" sz="2100" b="0" i="1" u="none" strike="noStrike" kern="1200" cap="none" spc="0" normalizeH="0" noProof="0" dirty="0">
                <a:ln>
                  <a:noFill/>
                </a:ln>
                <a:solidFill>
                  <a:srgbClr val="C00000"/>
                </a:solidFill>
                <a:effectLst/>
                <a:uLnTx/>
                <a:uFillTx/>
                <a:latin typeface="Century Gothic" panose="020B0502020202020204"/>
              </a:rPr>
              <a:t>.</a:t>
            </a:r>
            <a:endParaRPr kumimoji="0" lang="en-US" sz="2100" b="0" i="1" u="none" strike="noStrike" kern="1200" cap="none" spc="0" normalizeH="0" baseline="0" noProof="0" dirty="0">
              <a:ln>
                <a:noFill/>
              </a:ln>
              <a:solidFill>
                <a:srgbClr val="C00000"/>
              </a:solidFill>
              <a:effectLst/>
              <a:uLnTx/>
              <a:uFillTx/>
              <a:latin typeface="Century Gothic" panose="020B0502020202020204"/>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
                <a:srgbClr val="A53010"/>
              </a:buClr>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t>
            </a:r>
            <a:endParaRPr kumimoji="0" lang="en-US" sz="18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68928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583" y="217711"/>
            <a:ext cx="8911687" cy="1280890"/>
          </a:xfrm>
        </p:spPr>
        <p:txBody>
          <a:bodyPr>
            <a:normAutofit/>
          </a:bodyPr>
          <a:lstStyle/>
          <a:p>
            <a:r>
              <a:rPr lang="fr-FR" sz="3200" b="1" dirty="0"/>
              <a:t>Le futur projet du laboratoire </a:t>
            </a:r>
            <a:r>
              <a:rPr lang="fr-FR" sz="3200" b="1" dirty="0" err="1"/>
              <a:t>Cérep</a:t>
            </a:r>
            <a:endParaRPr lang="fr-FR" sz="3200" b="1" dirty="0"/>
          </a:p>
        </p:txBody>
      </p:sp>
      <p:sp>
        <p:nvSpPr>
          <p:cNvPr id="3" name="ZoneTexte 2"/>
          <p:cNvSpPr txBox="1"/>
          <p:nvPr/>
        </p:nvSpPr>
        <p:spPr>
          <a:xfrm>
            <a:off x="1512583" y="959756"/>
            <a:ext cx="10132922" cy="6186309"/>
          </a:xfrm>
          <a:prstGeom prst="rect">
            <a:avLst/>
          </a:prstGeom>
          <a:noFill/>
        </p:spPr>
        <p:txBody>
          <a:bodyPr wrap="square" rtlCol="0">
            <a:spAutoFit/>
          </a:bodyPr>
          <a:lstStyle/>
          <a:p>
            <a:r>
              <a:rPr lang="fr-FR" dirty="0"/>
              <a:t>Parvenir à partir de l’étude des processus de professionnalisation </a:t>
            </a:r>
            <a:r>
              <a:rPr lang="fr-FR" dirty="0">
                <a:solidFill>
                  <a:srgbClr val="C00000"/>
                </a:solidFill>
              </a:rPr>
              <a:t>de </a:t>
            </a:r>
            <a:r>
              <a:rPr lang="fr-FR" i="1" dirty="0">
                <a:solidFill>
                  <a:srgbClr val="C00000"/>
                </a:solidFill>
              </a:rPr>
              <a:t>passer d’un éclairage pluriel à des analyses interdisciplinaires</a:t>
            </a:r>
            <a:r>
              <a:rPr lang="fr-FR" dirty="0"/>
              <a:t>, dans le respect de la variété des objets.</a:t>
            </a:r>
          </a:p>
          <a:p>
            <a:endParaRPr lang="fr-FR" dirty="0"/>
          </a:p>
          <a:p>
            <a:r>
              <a:rPr lang="fr-FR" dirty="0"/>
              <a:t>	Aves des </a:t>
            </a:r>
            <a:r>
              <a:rPr lang="fr-FR" i="1" dirty="0"/>
              <a:t>Dispositifs de construction et de mise en commun de la recherche : 6 types de séminaires, une offre reliée à celle de l’école doctorale.</a:t>
            </a:r>
          </a:p>
          <a:p>
            <a:endParaRPr lang="fr-FR" dirty="0"/>
          </a:p>
          <a:p>
            <a:r>
              <a:rPr lang="fr-FR" dirty="0"/>
              <a:t>Un triptyque Education-Formation-Professionnalisation comme colonne vertébrale.</a:t>
            </a:r>
          </a:p>
          <a:p>
            <a:endParaRPr lang="fr-FR" dirty="0"/>
          </a:p>
          <a:p>
            <a:r>
              <a:rPr lang="fr-FR" dirty="0"/>
              <a:t>Poursuivre et amplifier le travail collectif avec </a:t>
            </a:r>
            <a:r>
              <a:rPr lang="fr-FR" dirty="0" err="1"/>
              <a:t>Idéki</a:t>
            </a:r>
            <a:r>
              <a:rPr lang="fr-FR" dirty="0"/>
              <a:t> valorisé par l’HCERES .</a:t>
            </a:r>
          </a:p>
          <a:p>
            <a:endParaRPr lang="fr-FR" dirty="0"/>
          </a:p>
          <a:p>
            <a:r>
              <a:rPr lang="fr-FR" dirty="0">
                <a:latin typeface="Century Gothic" panose="020B0502020202020204" pitchFamily="34" charset="0"/>
              </a:rPr>
              <a:t>Proposer une approche systémique qui permet la prise en compte de différents modes de construction des savoirs dans des espaces de formation singuliers.</a:t>
            </a:r>
          </a:p>
          <a:p>
            <a:endParaRPr lang="fr-FR" dirty="0">
              <a:latin typeface="Century" panose="02040604050505020304" pitchFamily="18" charset="0"/>
            </a:endParaRPr>
          </a:p>
          <a:p>
            <a:r>
              <a:rPr lang="fr-FR" dirty="0"/>
              <a:t>Poursuivre notre engagement dans la science participative dans le respect de la loi RGPD et répondre à des exigences sociétales.</a:t>
            </a:r>
          </a:p>
          <a:p>
            <a:endParaRPr lang="fr-FR" dirty="0"/>
          </a:p>
          <a:p>
            <a:r>
              <a:rPr lang="fr-FR" dirty="0"/>
              <a:t>Inscription dans le projet de la maison des SHS autour de la thématique : Transition, Transformation, Mutation.</a:t>
            </a:r>
          </a:p>
          <a:p>
            <a:endParaRPr lang="fr-FR" dirty="0"/>
          </a:p>
          <a:p>
            <a:r>
              <a:rPr lang="fr-FR" dirty="0"/>
              <a:t>	</a:t>
            </a:r>
          </a:p>
          <a:p>
            <a:endParaRPr lang="fr-FR" dirty="0"/>
          </a:p>
        </p:txBody>
      </p:sp>
    </p:spTree>
    <p:extLst>
      <p:ext uri="{BB962C8B-B14F-4D97-AF65-F5344CB8AC3E}">
        <p14:creationId xmlns:p14="http://schemas.microsoft.com/office/powerpoint/2010/main" val="3367694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8844" y="624110"/>
            <a:ext cx="9110133" cy="1280890"/>
          </a:xfrm>
        </p:spPr>
        <p:txBody>
          <a:bodyPr>
            <a:normAutofit fontScale="90000"/>
          </a:bodyPr>
          <a:lstStyle/>
          <a:p>
            <a:r>
              <a:rPr lang="fr-FR" sz="2800" b="1" dirty="0"/>
              <a:t>Dans le futur projet du laboratoire </a:t>
            </a:r>
            <a:r>
              <a:rPr lang="fr-FR" sz="2800" b="1" dirty="0" err="1"/>
              <a:t>Cérep</a:t>
            </a:r>
            <a:r>
              <a:rPr lang="fr-FR" sz="2800" b="1" dirty="0"/>
              <a:t> : Axe Epistémologies, Didactiques et Interdisciplinarités, lien avec le projet de la Maison des SHS URCA et l’orientation Territoires Apprenants et IDEKI</a:t>
            </a:r>
          </a:p>
        </p:txBody>
      </p:sp>
      <p:sp>
        <p:nvSpPr>
          <p:cNvPr id="3" name="Rectangle 2"/>
          <p:cNvSpPr/>
          <p:nvPr/>
        </p:nvSpPr>
        <p:spPr>
          <a:xfrm>
            <a:off x="1975554" y="2922179"/>
            <a:ext cx="8613423" cy="646331"/>
          </a:xfrm>
          <a:prstGeom prst="rect">
            <a:avLst/>
          </a:prstGeom>
        </p:spPr>
        <p:txBody>
          <a:bodyPr wrap="square">
            <a:spAutoFit/>
          </a:bodyPr>
          <a:lstStyle/>
          <a:p>
            <a:r>
              <a:rPr lang="fr-FR" dirty="0"/>
              <a:t>Des recherches en intelligence collective et en interdisciplinarité en journées d’étude à la Maison des SHS …</a:t>
            </a:r>
          </a:p>
        </p:txBody>
      </p:sp>
    </p:spTree>
    <p:extLst>
      <p:ext uri="{BB962C8B-B14F-4D97-AF65-F5344CB8AC3E}">
        <p14:creationId xmlns:p14="http://schemas.microsoft.com/office/powerpoint/2010/main" val="107704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A3F1C-2E6C-4D07-9741-B804C53AEDB4}"/>
              </a:ext>
            </a:extLst>
          </p:cNvPr>
          <p:cNvSpPr>
            <a:spLocks noGrp="1"/>
          </p:cNvSpPr>
          <p:nvPr>
            <p:ph type="ctrTitle"/>
          </p:nvPr>
        </p:nvSpPr>
        <p:spPr>
          <a:xfrm>
            <a:off x="461641" y="211061"/>
            <a:ext cx="3778870" cy="3943250"/>
          </a:xfrm>
        </p:spPr>
        <p:txBody>
          <a:bodyPr>
            <a:normAutofit/>
          </a:bodyPr>
          <a:lstStyle/>
          <a:p>
            <a:pPr>
              <a:lnSpc>
                <a:spcPct val="90000"/>
              </a:lnSpc>
            </a:pPr>
            <a:r>
              <a:rPr lang="fr-FR" sz="2800" dirty="0">
                <a:solidFill>
                  <a:schemeClr val="tx1"/>
                </a:solidFill>
              </a:rPr>
              <a:t>Hybrider sans déshumaniser dans les métiers de l’humain et les recherches en sciences de l’éducation et de la formation pendant le confinement</a:t>
            </a:r>
          </a:p>
        </p:txBody>
      </p:sp>
      <p:sp>
        <p:nvSpPr>
          <p:cNvPr id="3" name="Sous-titre 2">
            <a:extLst>
              <a:ext uri="{FF2B5EF4-FFF2-40B4-BE49-F238E27FC236}">
                <a16:creationId xmlns:a16="http://schemas.microsoft.com/office/drawing/2014/main" id="{59518CAC-AAF6-47CC-BA43-3BCBDD83B0A7}"/>
              </a:ext>
            </a:extLst>
          </p:cNvPr>
          <p:cNvSpPr>
            <a:spLocks noGrp="1"/>
          </p:cNvSpPr>
          <p:nvPr>
            <p:ph type="subTitle" idx="1"/>
          </p:nvPr>
        </p:nvSpPr>
        <p:spPr>
          <a:xfrm>
            <a:off x="540279" y="5336107"/>
            <a:ext cx="4253136" cy="857047"/>
          </a:xfrm>
        </p:spPr>
        <p:txBody>
          <a:bodyPr anchor="ctr">
            <a:normAutofit fontScale="70000" lnSpcReduction="20000"/>
          </a:bodyPr>
          <a:lstStyle/>
          <a:p>
            <a:pPr>
              <a:lnSpc>
                <a:spcPct val="90000"/>
              </a:lnSpc>
            </a:pPr>
            <a:r>
              <a:rPr lang="fr-FR" sz="1600" dirty="0">
                <a:solidFill>
                  <a:schemeClr val="tx1"/>
                </a:solidFill>
              </a:rPr>
              <a:t>Muriel Frisch, PU SEF, </a:t>
            </a:r>
            <a:r>
              <a:rPr lang="fr-FR" sz="1600" dirty="0" err="1">
                <a:solidFill>
                  <a:schemeClr val="tx1"/>
                </a:solidFill>
              </a:rPr>
              <a:t>Dir</a:t>
            </a:r>
            <a:r>
              <a:rPr lang="fr-FR" sz="1600" dirty="0">
                <a:solidFill>
                  <a:schemeClr val="tx1"/>
                </a:solidFill>
              </a:rPr>
              <a:t>. Laboratoire </a:t>
            </a:r>
            <a:r>
              <a:rPr lang="fr-FR" sz="1600" dirty="0" err="1">
                <a:solidFill>
                  <a:schemeClr val="tx1"/>
                </a:solidFill>
              </a:rPr>
              <a:t>Cérep</a:t>
            </a:r>
            <a:r>
              <a:rPr lang="fr-FR" sz="1600" dirty="0">
                <a:solidFill>
                  <a:schemeClr val="tx1"/>
                </a:solidFill>
              </a:rPr>
              <a:t>, </a:t>
            </a:r>
          </a:p>
          <a:p>
            <a:pPr>
              <a:lnSpc>
                <a:spcPct val="90000"/>
              </a:lnSpc>
            </a:pPr>
            <a:r>
              <a:rPr lang="fr-FR" sz="1600" dirty="0">
                <a:solidFill>
                  <a:schemeClr val="tx1"/>
                </a:solidFill>
              </a:rPr>
              <a:t>Resp. Thème  «  Epistémologie(s), didactiques et interdisciplinarité(s) »</a:t>
            </a:r>
          </a:p>
          <a:p>
            <a:pPr>
              <a:lnSpc>
                <a:spcPct val="90000"/>
              </a:lnSpc>
            </a:pPr>
            <a:r>
              <a:rPr lang="fr-FR" sz="1600" dirty="0">
                <a:solidFill>
                  <a:schemeClr val="tx1"/>
                </a:solidFill>
              </a:rPr>
              <a:t>Référente de l’axe 2 à la MSH  </a:t>
            </a:r>
            <a:r>
              <a:rPr lang="fr-FR" sz="1600" dirty="0">
                <a:solidFill>
                  <a:schemeClr val="bg1"/>
                </a:solidFill>
              </a:rPr>
              <a:t>« Territoires et Organisation » </a:t>
            </a:r>
          </a:p>
        </p:txBody>
      </p:sp>
      <p:pic>
        <p:nvPicPr>
          <p:cNvPr id="42" name="Image 41">
            <a:extLst>
              <a:ext uri="{FF2B5EF4-FFF2-40B4-BE49-F238E27FC236}">
                <a16:creationId xmlns:a16="http://schemas.microsoft.com/office/drawing/2014/main" id="{7F94F21E-3FB2-45F1-AC4D-03299392FFFA}"/>
              </a:ext>
            </a:extLst>
          </p:cNvPr>
          <p:cNvPicPr>
            <a:picLocks noChangeAspect="1"/>
          </p:cNvPicPr>
          <p:nvPr/>
        </p:nvPicPr>
        <p:blipFill rotWithShape="1">
          <a:blip r:embed="rId2"/>
          <a:srcRect l="43711" t="21244" r="29616" b="12543"/>
          <a:stretch/>
        </p:blipFill>
        <p:spPr>
          <a:xfrm>
            <a:off x="4319149" y="645153"/>
            <a:ext cx="5863813" cy="5220624"/>
          </a:xfrm>
          <a:prstGeom prst="rect">
            <a:avLst/>
          </a:prstGeom>
        </p:spPr>
      </p:pic>
      <p:pic>
        <p:nvPicPr>
          <p:cNvPr id="5" name="Image 4"/>
          <p:cNvPicPr>
            <a:picLocks noChangeAspect="1"/>
          </p:cNvPicPr>
          <p:nvPr/>
        </p:nvPicPr>
        <p:blipFill>
          <a:blip r:embed="rId3">
            <a:duotone>
              <a:schemeClr val="accent1">
                <a:shade val="45000"/>
                <a:satMod val="135000"/>
              </a:schemeClr>
              <a:prstClr val="white"/>
            </a:duotone>
          </a:blip>
          <a:stretch>
            <a:fillRect/>
          </a:stretch>
        </p:blipFill>
        <p:spPr>
          <a:xfrm>
            <a:off x="10261600" y="5645131"/>
            <a:ext cx="1930400" cy="1212868"/>
          </a:xfrm>
          <a:prstGeom prst="rect">
            <a:avLst/>
          </a:prstGeom>
        </p:spPr>
      </p:pic>
    </p:spTree>
    <p:extLst>
      <p:ext uri="{BB962C8B-B14F-4D97-AF65-F5344CB8AC3E}">
        <p14:creationId xmlns:p14="http://schemas.microsoft.com/office/powerpoint/2010/main" val="329505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1EA9CB-3941-6A4B-8217-73F77679A743}"/>
              </a:ext>
            </a:extLst>
          </p:cNvPr>
          <p:cNvSpPr txBox="1"/>
          <p:nvPr/>
        </p:nvSpPr>
        <p:spPr>
          <a:xfrm>
            <a:off x="241159" y="2311121"/>
            <a:ext cx="844013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C9871B"/>
                </a:solidFill>
                <a:effectLst/>
                <a:uLnTx/>
                <a:uFillTx/>
                <a:latin typeface="Century Gothic" panose="020B0502020202020204" pitchFamily="34" charset="0"/>
              </a:rPr>
              <a:t>Axe 2 – </a:t>
            </a:r>
            <a:r>
              <a:rPr kumimoji="0" lang="fr-FR" sz="4000" b="0" i="0" u="none" strike="noStrike" kern="1200" cap="none" spc="0" normalizeH="0" baseline="0" noProof="0" dirty="0">
                <a:ln>
                  <a:noFill/>
                </a:ln>
                <a:solidFill>
                  <a:prstClr val="black"/>
                </a:solidFill>
                <a:effectLst/>
                <a:uLnTx/>
                <a:uFillTx/>
                <a:latin typeface="Century Gothic" panose="020B0502020202020204" pitchFamily="34" charset="0"/>
              </a:rPr>
              <a:t>Territoires et organisations</a:t>
            </a:r>
          </a:p>
        </p:txBody>
      </p:sp>
      <p:pic>
        <p:nvPicPr>
          <p:cNvPr id="7" name="Image 6">
            <a:extLst>
              <a:ext uri="{FF2B5EF4-FFF2-40B4-BE49-F238E27FC236}">
                <a16:creationId xmlns:a16="http://schemas.microsoft.com/office/drawing/2014/main" id="{D1AEA7D3-3B24-DD4B-958F-391F06CD1C2C}"/>
              </a:ext>
            </a:extLst>
          </p:cNvPr>
          <p:cNvPicPr>
            <a:picLocks noChangeAspect="1"/>
          </p:cNvPicPr>
          <p:nvPr/>
        </p:nvPicPr>
        <p:blipFill rotWithShape="1">
          <a:blip r:embed="rId3"/>
          <a:srcRect l="4254" t="48058" r="8526" b="47901"/>
          <a:stretch/>
        </p:blipFill>
        <p:spPr>
          <a:xfrm>
            <a:off x="241159" y="3573005"/>
            <a:ext cx="9907676" cy="277147"/>
          </a:xfrm>
          <a:prstGeom prst="rect">
            <a:avLst/>
          </a:prstGeom>
        </p:spPr>
      </p:pic>
      <p:sp>
        <p:nvSpPr>
          <p:cNvPr id="4" name="Rectangle 3"/>
          <p:cNvSpPr/>
          <p:nvPr/>
        </p:nvSpPr>
        <p:spPr>
          <a:xfrm>
            <a:off x="3532188" y="3796398"/>
            <a:ext cx="6096000" cy="646331"/>
          </a:xfrm>
          <a:prstGeom prst="rect">
            <a:avLst/>
          </a:prstGeom>
        </p:spPr>
        <p:txBody>
          <a:bodyPr>
            <a:spAutoFit/>
          </a:bodyPr>
          <a:lstStyle/>
          <a:p>
            <a:pPr lvl="0">
              <a:defRPr/>
            </a:pPr>
            <a:r>
              <a:rPr lang="fr-FR" u="sng" dirty="0">
                <a:solidFill>
                  <a:srgbClr val="C9871B"/>
                </a:solidFill>
                <a:latin typeface="Century Gothic" panose="020B0502020202020204" pitchFamily="34" charset="0"/>
              </a:rPr>
              <a:t>Référentes</a:t>
            </a:r>
            <a:r>
              <a:rPr lang="fr-FR" dirty="0">
                <a:solidFill>
                  <a:prstClr val="black"/>
                </a:solidFill>
                <a:latin typeface="Century Gothic" panose="020B0502020202020204" pitchFamily="34" charset="0"/>
              </a:rPr>
              <a:t> : Muriel Frisch (CEREP) et Sandra Mallet (HABITER)</a:t>
            </a:r>
          </a:p>
        </p:txBody>
      </p:sp>
    </p:spTree>
    <p:extLst>
      <p:ext uri="{BB962C8B-B14F-4D97-AF65-F5344CB8AC3E}">
        <p14:creationId xmlns:p14="http://schemas.microsoft.com/office/powerpoint/2010/main" val="885358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7E431C-118F-3844-ABC0-A6D5B53BBD13}"/>
              </a:ext>
            </a:extLst>
          </p:cNvPr>
          <p:cNvSpPr/>
          <p:nvPr/>
        </p:nvSpPr>
        <p:spPr>
          <a:xfrm>
            <a:off x="1199972" y="1290853"/>
            <a:ext cx="10692783" cy="480131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sng" strike="noStrike" kern="1200" cap="none" spc="0" normalizeH="0" baseline="0" noProof="0" dirty="0">
                <a:ln>
                  <a:noFill/>
                </a:ln>
                <a:solidFill>
                  <a:srgbClr val="C9871B"/>
                </a:solidFill>
                <a:effectLst/>
                <a:uLnTx/>
                <a:uFillTx/>
                <a:latin typeface="Century Gothic" panose="020B0502020202020204" pitchFamily="34" charset="0"/>
              </a:rPr>
              <a:t>Un travail collectif</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b="0" i="0" u="sng"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C9871B"/>
                </a:solidFill>
                <a:effectLst/>
                <a:uLnTx/>
                <a:uFillTx/>
                <a:latin typeface="Century Gothic" panose="020B0502020202020204" pitchFamily="34" charset="0"/>
              </a:rPr>
              <a:t>=&gt; </a:t>
            </a:r>
            <a:r>
              <a:rPr kumimoji="0" lang="fr-FR" b="0" i="0" u="none" strike="noStrike" kern="1200" cap="none" spc="0" normalizeH="0" baseline="0" noProof="0" dirty="0">
                <a:ln>
                  <a:noFill/>
                </a:ln>
                <a:solidFill>
                  <a:srgbClr val="C9871B"/>
                </a:solidFill>
                <a:effectLst/>
                <a:uLnTx/>
                <a:uFillTx/>
                <a:latin typeface="Century Gothic" panose="020B0502020202020204" pitchFamily="34" charset="0"/>
              </a:rPr>
              <a:t>29 chercheur(e)s </a:t>
            </a:r>
            <a:r>
              <a:rPr kumimoji="0" lang="fr-FR" b="0" i="0" u="none" strike="noStrike" kern="1200" cap="none" spc="0" normalizeH="0" baseline="0" noProof="0" dirty="0">
                <a:ln>
                  <a:noFill/>
                </a:ln>
                <a:solidFill>
                  <a:prstClr val="black"/>
                </a:solidFill>
                <a:effectLst/>
                <a:uLnTx/>
                <a:uFillTx/>
                <a:latin typeface="Century Gothic" panose="020B0502020202020204" pitchFamily="34" charset="0"/>
              </a:rPr>
              <a:t>qui ont participé à la rédaction du cadrage de l’axe + accueil de 5 chercheurs en novembre 2021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C9871B"/>
                </a:solidFill>
                <a:effectLst/>
                <a:uLnTx/>
                <a:uFillTx/>
                <a:latin typeface="Century Gothic" panose="020B0502020202020204" pitchFamily="34" charset="0"/>
              </a:rPr>
              <a:t>=&gt; </a:t>
            </a:r>
            <a:r>
              <a:rPr kumimoji="0" lang="fr-FR" b="0" i="0" u="none" strike="noStrike" kern="1200" cap="none" spc="0" normalizeH="0" baseline="0" noProof="0" dirty="0">
                <a:ln>
                  <a:noFill/>
                </a:ln>
                <a:solidFill>
                  <a:srgbClr val="C9871B"/>
                </a:solidFill>
                <a:effectLst/>
                <a:uLnTx/>
                <a:uFillTx/>
                <a:latin typeface="Century Gothic" panose="020B0502020202020204" pitchFamily="34" charset="0"/>
              </a:rPr>
              <a:t>7 unités de recherches </a:t>
            </a:r>
            <a:r>
              <a:rPr kumimoji="0" lang="fr-FR" b="0" i="0" u="none" strike="noStrike" kern="1200" cap="none" spc="0" normalizeH="0" baseline="0" noProof="0" dirty="0">
                <a:ln>
                  <a:noFill/>
                </a:ln>
                <a:solidFill>
                  <a:prstClr val="black"/>
                </a:solidFill>
                <a:effectLst/>
                <a:uLnTx/>
                <a:uFillTx/>
                <a:latin typeface="Century Gothic" panose="020B0502020202020204" pitchFamily="34" charset="0"/>
              </a:rPr>
              <a:t>impliquées (CEREP, CERHIC, CIRLEP, CREIDD, CRDT, Habiter, Regards)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C9871B"/>
                </a:solidFill>
                <a:effectLst/>
                <a:uLnTx/>
                <a:uFillTx/>
                <a:latin typeface="Century Gothic" panose="020B0502020202020204" pitchFamily="34" charset="0"/>
              </a:rPr>
              <a:t>=&gt; </a:t>
            </a:r>
            <a:r>
              <a:rPr kumimoji="0" lang="fr-FR" b="0" i="0" u="none" strike="noStrike" kern="1200" cap="none" spc="0" normalizeH="0" baseline="0" noProof="0" dirty="0">
                <a:ln>
                  <a:noFill/>
                </a:ln>
                <a:solidFill>
                  <a:prstClr val="black"/>
                </a:solidFill>
                <a:effectLst/>
                <a:uLnTx/>
                <a:uFillTx/>
                <a:latin typeface="Century Gothic" panose="020B0502020202020204" pitchFamily="34" charset="0"/>
              </a:rPr>
              <a:t>Un travail de co-construction et de co-écriture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C9871B"/>
                </a:solidFill>
                <a:effectLst/>
                <a:uLnTx/>
                <a:uFillTx/>
                <a:latin typeface="Century Gothic" panose="020B0502020202020204" pitchFamily="34" charset="0"/>
              </a:rPr>
              <a:t>=&gt; </a:t>
            </a:r>
            <a:r>
              <a:rPr kumimoji="0" lang="fr-FR" b="0" i="0" u="none" strike="noStrike" kern="1200" cap="none" spc="0" normalizeH="0" baseline="0" noProof="0" dirty="0">
                <a:ln>
                  <a:noFill/>
                </a:ln>
                <a:solidFill>
                  <a:prstClr val="black"/>
                </a:solidFill>
                <a:effectLst/>
                <a:uLnTx/>
                <a:uFillTx/>
                <a:latin typeface="Century Gothic" panose="020B0502020202020204" pitchFamily="34" charset="0"/>
              </a:rPr>
              <a:t>Un travail interdisciplinaire, des champs de recherche différents en interaction et des méthodes et des démarches de recherche-action, recherche-intervention, recherche collaborative et collective…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sng" strike="noStrike" kern="1200" cap="none" spc="0" normalizeH="0" baseline="0" noProof="0" dirty="0">
                <a:ln>
                  <a:noFill/>
                </a:ln>
                <a:solidFill>
                  <a:srgbClr val="C9871B"/>
                </a:solidFill>
                <a:effectLst/>
                <a:uLnTx/>
                <a:uFillTx/>
                <a:latin typeface="Century Gothic" panose="020B0502020202020204" pitchFamily="34" charset="0"/>
              </a:rPr>
              <a:t>Mots-clefs</a:t>
            </a:r>
            <a:r>
              <a:rPr kumimoji="0" lang="fr-FR" b="0" i="0" u="none" strike="noStrike" kern="1200" cap="none" spc="0" normalizeH="0" baseline="0" noProof="0" dirty="0">
                <a:ln>
                  <a:noFill/>
                </a:ln>
                <a:solidFill>
                  <a:srgbClr val="C9871B"/>
                </a:solidFill>
                <a:effectLst/>
                <a:uLnTx/>
                <a:uFillTx/>
                <a:latin typeface="Century Gothic" panose="020B0502020202020204" pitchFamily="34" charset="0"/>
              </a:rPr>
              <a:t> :  </a:t>
            </a:r>
            <a:r>
              <a:rPr kumimoji="0" lang="fr-FR" b="0" i="0" u="none" strike="noStrike" kern="1200" cap="none" spc="0" normalizeH="0" baseline="0" noProof="0" dirty="0">
                <a:ln>
                  <a:noFill/>
                </a:ln>
                <a:solidFill>
                  <a:srgbClr val="440400"/>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t>acteurs, politiques publiques territoriales, stratégies de territoire, territoires apprenants, formation et médiation</a:t>
            </a:r>
            <a:endParaRPr kumimoji="0" lang="fr-FR" b="0" i="0" u="none" strike="noStrike" kern="1200" cap="none" spc="0" normalizeH="0" baseline="0" noProof="0" dirty="0">
              <a:ln>
                <a:noFill/>
              </a:ln>
              <a:solidFill>
                <a:srgbClr val="4404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srgbClr val="440400"/>
              </a:solidFill>
              <a:effectLst/>
              <a:uLnTx/>
              <a:uFillTx/>
              <a:latin typeface="Century Gothic" panose="020B0502020202020204" pitchFamily="34" charset="0"/>
            </a:endParaRPr>
          </a:p>
        </p:txBody>
      </p:sp>
      <p:sp>
        <p:nvSpPr>
          <p:cNvPr id="7" name="ZoneTexte 6">
            <a:extLst>
              <a:ext uri="{FF2B5EF4-FFF2-40B4-BE49-F238E27FC236}">
                <a16:creationId xmlns:a16="http://schemas.microsoft.com/office/drawing/2014/main" id="{57B250F3-5D8A-4839-A28F-16856DD4D60C}"/>
              </a:ext>
            </a:extLst>
          </p:cNvPr>
          <p:cNvSpPr txBox="1"/>
          <p:nvPr/>
        </p:nvSpPr>
        <p:spPr>
          <a:xfrm>
            <a:off x="241159" y="332842"/>
            <a:ext cx="596830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C9871B"/>
                </a:solidFill>
                <a:effectLst/>
                <a:uLnTx/>
                <a:uFillTx/>
                <a:latin typeface="Century Gothic" panose="020B0502020202020204" pitchFamily="34" charset="0"/>
              </a:rPr>
              <a:t>Axe 2 – </a:t>
            </a:r>
            <a:r>
              <a:rPr kumimoji="0" lang="fr-FR" sz="2800" b="0" i="0" u="none" strike="noStrike" kern="1200" cap="none" spc="0" normalizeH="0" baseline="0" noProof="0" dirty="0">
                <a:ln>
                  <a:noFill/>
                </a:ln>
                <a:solidFill>
                  <a:prstClr val="black"/>
                </a:solidFill>
                <a:effectLst/>
                <a:uLnTx/>
                <a:uFillTx/>
                <a:latin typeface="Century Gothic" panose="020B0502020202020204" pitchFamily="34" charset="0"/>
              </a:rPr>
              <a:t>Territoires et organisations</a:t>
            </a:r>
          </a:p>
        </p:txBody>
      </p:sp>
      <p:pic>
        <p:nvPicPr>
          <p:cNvPr id="8" name="Image 7">
            <a:extLst>
              <a:ext uri="{FF2B5EF4-FFF2-40B4-BE49-F238E27FC236}">
                <a16:creationId xmlns:a16="http://schemas.microsoft.com/office/drawing/2014/main" id="{F77C0205-22F6-4B89-9A2F-2F4FF147CC57}"/>
              </a:ext>
            </a:extLst>
          </p:cNvPr>
          <p:cNvPicPr>
            <a:picLocks noChangeAspect="1"/>
          </p:cNvPicPr>
          <p:nvPr/>
        </p:nvPicPr>
        <p:blipFill rotWithShape="1">
          <a:blip r:embed="rId3"/>
          <a:srcRect l="4254" t="48058" r="8526" b="47901"/>
          <a:stretch/>
        </p:blipFill>
        <p:spPr>
          <a:xfrm>
            <a:off x="113881" y="873329"/>
            <a:ext cx="5238404" cy="277147"/>
          </a:xfrm>
          <a:prstGeom prst="rect">
            <a:avLst/>
          </a:prstGeom>
        </p:spPr>
      </p:pic>
    </p:spTree>
    <p:extLst>
      <p:ext uri="{BB962C8B-B14F-4D97-AF65-F5344CB8AC3E}">
        <p14:creationId xmlns:p14="http://schemas.microsoft.com/office/powerpoint/2010/main" val="3498976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5B75E-9C58-4074-AB15-E9B49A361C04}"/>
              </a:ext>
            </a:extLst>
          </p:cNvPr>
          <p:cNvSpPr>
            <a:spLocks noGrp="1"/>
          </p:cNvSpPr>
          <p:nvPr>
            <p:ph type="title"/>
          </p:nvPr>
        </p:nvSpPr>
        <p:spPr>
          <a:xfrm>
            <a:off x="790222" y="266417"/>
            <a:ext cx="4336196" cy="5431536"/>
          </a:xfrm>
        </p:spPr>
        <p:txBody>
          <a:bodyPr vert="horz" lIns="91440" tIns="45720" rIns="91440" bIns="45720" rtlCol="0" anchor="ctr">
            <a:noAutofit/>
          </a:bodyPr>
          <a:lstStyle/>
          <a:p>
            <a:r>
              <a:rPr lang="en-US" sz="2400" kern="1200" dirty="0">
                <a:solidFill>
                  <a:schemeClr val="tx1"/>
                </a:solidFill>
              </a:rPr>
              <a:t>Le </a:t>
            </a:r>
            <a:r>
              <a:rPr lang="fr-FR" sz="2400" dirty="0">
                <a:solidFill>
                  <a:srgbClr val="000000"/>
                </a:solidFill>
                <a:ea typeface="Calibri" panose="020F0502020204030204" pitchFamily="34" charset="0"/>
                <a:cs typeface="Arial" panose="020B0604020202020204" pitchFamily="34" charset="0"/>
              </a:rPr>
              <a:t>Projet de recherche « </a:t>
            </a:r>
            <a:r>
              <a:rPr lang="fr-FR" sz="2400" dirty="0" err="1">
                <a:solidFill>
                  <a:srgbClr val="000000"/>
                </a:solidFill>
                <a:ea typeface="Calibri" panose="020F0502020204030204" pitchFamily="34" charset="0"/>
                <a:cs typeface="Arial" panose="020B0604020202020204" pitchFamily="34" charset="0"/>
              </a:rPr>
              <a:t>EvalNut&amp;s</a:t>
            </a:r>
            <a:r>
              <a:rPr lang="fr-FR" sz="2400" dirty="0">
                <a:solidFill>
                  <a:srgbClr val="000000"/>
                </a:solidFill>
                <a:ea typeface="Calibri" panose="020F0502020204030204" pitchFamily="34" charset="0"/>
                <a:cs typeface="Arial" panose="020B0604020202020204" pitchFamily="34" charset="0"/>
              </a:rPr>
              <a:t> : Nutrition et Sensorialité », convention de recherche entre l’URCA et le </a:t>
            </a:r>
            <a:r>
              <a:rPr lang="fr-FR" sz="2400" dirty="0" err="1">
                <a:solidFill>
                  <a:srgbClr val="000000"/>
                </a:solidFill>
                <a:ea typeface="Calibri" panose="020F0502020204030204" pitchFamily="34" charset="0"/>
                <a:cs typeface="Arial" panose="020B0604020202020204" pitchFamily="34" charset="0"/>
              </a:rPr>
              <a:t>Cérep</a:t>
            </a:r>
            <a:r>
              <a:rPr lang="fr-FR" sz="2400" dirty="0">
                <a:solidFill>
                  <a:srgbClr val="000000"/>
                </a:solidFill>
                <a:ea typeface="Calibri" panose="020F0502020204030204" pitchFamily="34" charset="0"/>
                <a:cs typeface="Arial" panose="020B0604020202020204" pitchFamily="34" charset="0"/>
              </a:rPr>
              <a:t>, la Maison de la Nutrition et le CHU de Reims.</a:t>
            </a:r>
            <a:endParaRPr lang="en-US" sz="2400" kern="1200" dirty="0">
              <a:solidFill>
                <a:schemeClr val="tx1"/>
              </a:solidFill>
            </a:endParaRPr>
          </a:p>
        </p:txBody>
      </p:sp>
      <p:sp>
        <p:nvSpPr>
          <p:cNvPr id="13" name="Espace réservé du contenu 2">
            <a:extLst>
              <a:ext uri="{FF2B5EF4-FFF2-40B4-BE49-F238E27FC236}">
                <a16:creationId xmlns:a16="http://schemas.microsoft.com/office/drawing/2014/main" id="{ED3A398A-C3D1-4AAB-92B2-061719E10A90}"/>
              </a:ext>
            </a:extLst>
          </p:cNvPr>
          <p:cNvSpPr>
            <a:spLocks noGrp="1"/>
          </p:cNvSpPr>
          <p:nvPr>
            <p:ph sz="half" idx="1"/>
          </p:nvPr>
        </p:nvSpPr>
        <p:spPr>
          <a:xfrm>
            <a:off x="5126418" y="552091"/>
            <a:ext cx="6224335" cy="5431536"/>
          </a:xfrm>
        </p:spPr>
        <p:txBody>
          <a:bodyPr vert="horz" lIns="91440" tIns="45720" rIns="91440" bIns="45720" rtlCol="0" anchor="ctr">
            <a:normAutofit fontScale="92500"/>
          </a:bodyPr>
          <a:lstStyle/>
          <a:p>
            <a:pPr marL="0" indent="0" algn="just">
              <a:lnSpc>
                <a:spcPct val="110000"/>
              </a:lnSpc>
              <a:spcBef>
                <a:spcPts val="0"/>
              </a:spcBef>
            </a:pPr>
            <a:r>
              <a:rPr lang="en-US" sz="1600" dirty="0">
                <a:solidFill>
                  <a:srgbClr val="C00000"/>
                </a:solidFill>
                <a:latin typeface="+mj-lt"/>
                <a:cs typeface="Arial" panose="020B0604020202020204" pitchFamily="34" charset="0"/>
              </a:rPr>
              <a:t>R</a:t>
            </a:r>
            <a:r>
              <a:rPr lang="en-US" sz="1600" dirty="0">
                <a:solidFill>
                  <a:srgbClr val="C00000"/>
                </a:solidFill>
                <a:effectLst/>
                <a:latin typeface="+mj-lt"/>
                <a:cs typeface="Arial" panose="020B0604020202020204" pitchFamily="34" charset="0"/>
              </a:rPr>
              <a:t>echerche collaborative, </a:t>
            </a:r>
            <a:r>
              <a:rPr lang="en-US" sz="1600" dirty="0" err="1">
                <a:solidFill>
                  <a:srgbClr val="C00000"/>
                </a:solidFill>
                <a:effectLst/>
                <a:latin typeface="+mj-lt"/>
                <a:cs typeface="Arial" panose="020B0604020202020204" pitchFamily="34" charset="0"/>
              </a:rPr>
              <a:t>interdisciplinaire</a:t>
            </a:r>
            <a:r>
              <a:rPr lang="en-US" sz="1600" dirty="0">
                <a:solidFill>
                  <a:srgbClr val="C00000"/>
                </a:solidFill>
                <a:effectLst/>
                <a:latin typeface="+mj-lt"/>
                <a:cs typeface="Arial" panose="020B0604020202020204" pitchFamily="34" charset="0"/>
              </a:rPr>
              <a:t> et </a:t>
            </a:r>
            <a:r>
              <a:rPr lang="en-US" sz="1600" dirty="0" err="1">
                <a:solidFill>
                  <a:srgbClr val="C00000"/>
                </a:solidFill>
                <a:effectLst/>
                <a:latin typeface="+mj-lt"/>
                <a:cs typeface="Arial" panose="020B0604020202020204" pitchFamily="34" charset="0"/>
              </a:rPr>
              <a:t>multiréférencée</a:t>
            </a:r>
            <a:r>
              <a:rPr lang="en-US" sz="1600" dirty="0">
                <a:solidFill>
                  <a:srgbClr val="C00000"/>
                </a:solidFill>
                <a:effectLst/>
                <a:latin typeface="+mj-lt"/>
                <a:cs typeface="Arial" panose="020B0604020202020204" pitchFamily="34" charset="0"/>
              </a:rPr>
              <a:t> </a:t>
            </a:r>
            <a:r>
              <a:rPr lang="en-US" sz="1600" dirty="0" err="1">
                <a:effectLst/>
                <a:latin typeface="+mj-lt"/>
                <a:cs typeface="Arial" panose="020B0604020202020204" pitchFamily="34" charset="0"/>
              </a:rPr>
              <a:t>menée</a:t>
            </a:r>
            <a:r>
              <a:rPr lang="en-US" sz="1600" dirty="0">
                <a:effectLst/>
                <a:latin typeface="+mj-lt"/>
                <a:cs typeface="Arial" panose="020B0604020202020204" pitchFamily="34" charset="0"/>
              </a:rPr>
              <a:t> par le </a:t>
            </a:r>
            <a:r>
              <a:rPr lang="en-US" sz="1600" dirty="0" err="1">
                <a:effectLst/>
                <a:latin typeface="+mj-lt"/>
                <a:cs typeface="Arial" panose="020B0604020202020204" pitchFamily="34" charset="0"/>
              </a:rPr>
              <a:t>laboratoire</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Cérep</a:t>
            </a:r>
            <a:r>
              <a:rPr lang="en-US" sz="1600" dirty="0">
                <a:effectLst/>
                <a:latin typeface="+mj-lt"/>
                <a:cs typeface="Arial" panose="020B0604020202020204" pitchFamily="34" charset="0"/>
              </a:rPr>
              <a:t> (REIMS) </a:t>
            </a:r>
            <a:r>
              <a:rPr lang="en-US" sz="1600" dirty="0">
                <a:latin typeface="+mj-lt"/>
                <a:cs typeface="Arial" panose="020B0604020202020204" pitchFamily="34" charset="0"/>
              </a:rPr>
              <a:t>(Nutrition Clinique; </a:t>
            </a:r>
            <a:r>
              <a:rPr lang="en-US" sz="1600" dirty="0" err="1">
                <a:latin typeface="+mj-lt"/>
                <a:cs typeface="Arial" panose="020B0604020202020204" pitchFamily="34" charset="0"/>
              </a:rPr>
              <a:t>Résilience</a:t>
            </a:r>
            <a:r>
              <a:rPr lang="en-US" sz="1600" dirty="0">
                <a:latin typeface="+mj-lt"/>
                <a:cs typeface="Arial" panose="020B0604020202020204" pitchFamily="34" charset="0"/>
              </a:rPr>
              <a:t> et </a:t>
            </a:r>
            <a:r>
              <a:rPr lang="en-US" sz="1600" dirty="0" err="1">
                <a:latin typeface="+mj-lt"/>
                <a:cs typeface="Arial" panose="020B0604020202020204" pitchFamily="34" charset="0"/>
              </a:rPr>
              <a:t>l’approche</a:t>
            </a:r>
            <a:r>
              <a:rPr lang="en-US" sz="1600" dirty="0">
                <a:latin typeface="+mj-lt"/>
                <a:cs typeface="Arial" panose="020B0604020202020204" pitchFamily="34" charset="0"/>
              </a:rPr>
              <a:t> psycho-</a:t>
            </a:r>
            <a:r>
              <a:rPr lang="en-US" sz="1600" dirty="0" err="1">
                <a:latin typeface="+mj-lt"/>
                <a:cs typeface="Arial" panose="020B0604020202020204" pitchFamily="34" charset="0"/>
              </a:rPr>
              <a:t>écologique</a:t>
            </a:r>
            <a:r>
              <a:rPr lang="en-US" sz="1600" dirty="0">
                <a:latin typeface="+mj-lt"/>
                <a:cs typeface="Arial" panose="020B0604020202020204" pitchFamily="34" charset="0"/>
              </a:rPr>
              <a:t>; </a:t>
            </a:r>
            <a:r>
              <a:rPr lang="en-US" sz="1600" dirty="0" err="1">
                <a:latin typeface="+mj-lt"/>
                <a:cs typeface="Arial" panose="020B0604020202020204" pitchFamily="34" charset="0"/>
              </a:rPr>
              <a:t>Didactiques</a:t>
            </a:r>
            <a:r>
              <a:rPr lang="en-US" sz="1600" dirty="0">
                <a:latin typeface="+mj-lt"/>
                <a:cs typeface="Arial" panose="020B0604020202020204" pitchFamily="34" charset="0"/>
              </a:rPr>
              <a:t>; </a:t>
            </a:r>
            <a:r>
              <a:rPr lang="en-US" sz="1600" dirty="0" err="1">
                <a:latin typeface="+mj-lt"/>
                <a:cs typeface="Arial" panose="020B0604020202020204" pitchFamily="34" charset="0"/>
              </a:rPr>
              <a:t>Accompagnement</a:t>
            </a:r>
            <a:r>
              <a:rPr lang="en-US" sz="1600" dirty="0">
                <a:latin typeface="+mj-lt"/>
                <a:cs typeface="Arial" panose="020B0604020202020204" pitchFamily="34" charset="0"/>
              </a:rPr>
              <a:t> des </a:t>
            </a:r>
            <a:r>
              <a:rPr lang="en-US" sz="1600" dirty="0" err="1">
                <a:latin typeface="+mj-lt"/>
                <a:cs typeface="Arial" panose="020B0604020202020204" pitchFamily="34" charset="0"/>
              </a:rPr>
              <a:t>formateurs</a:t>
            </a:r>
            <a:r>
              <a:rPr lang="en-US" sz="1600" dirty="0">
                <a:latin typeface="+mj-lt"/>
                <a:cs typeface="Arial" panose="020B0604020202020204" pitchFamily="34" charset="0"/>
              </a:rPr>
              <a:t> (</a:t>
            </a:r>
            <a:r>
              <a:rPr lang="en-US" sz="1600" dirty="0" err="1">
                <a:latin typeface="+mj-lt"/>
                <a:cs typeface="Arial" panose="020B0604020202020204" pitchFamily="34" charset="0"/>
              </a:rPr>
              <a:t>professionnels</a:t>
            </a:r>
            <a:r>
              <a:rPr lang="en-US" sz="1600" dirty="0">
                <a:latin typeface="+mj-lt"/>
                <a:cs typeface="Arial" panose="020B0604020202020204" pitchFamily="34" charset="0"/>
              </a:rPr>
              <a:t> de la nutrition) et des </a:t>
            </a:r>
            <a:r>
              <a:rPr lang="en-US" sz="1600" dirty="0" err="1">
                <a:latin typeface="+mj-lt"/>
                <a:cs typeface="Arial" panose="020B0604020202020204" pitchFamily="34" charset="0"/>
              </a:rPr>
              <a:t>formés</a:t>
            </a:r>
            <a:r>
              <a:rPr lang="en-US" sz="1600" dirty="0">
                <a:latin typeface="+mj-lt"/>
                <a:cs typeface="Arial" panose="020B0604020202020204" pitchFamily="34" charset="0"/>
              </a:rPr>
              <a:t> (</a:t>
            </a:r>
            <a:r>
              <a:rPr lang="en-US" sz="1600" dirty="0" err="1">
                <a:latin typeface="+mj-lt"/>
                <a:cs typeface="Arial" panose="020B0604020202020204" pitchFamily="34" charset="0"/>
              </a:rPr>
              <a:t>professionnels</a:t>
            </a:r>
            <a:r>
              <a:rPr lang="en-US" sz="1600" dirty="0">
                <a:latin typeface="+mj-lt"/>
                <a:cs typeface="Arial" panose="020B0604020202020204" pitchFamily="34" charset="0"/>
              </a:rPr>
              <a:t> de </a:t>
            </a:r>
            <a:r>
              <a:rPr lang="en-US" sz="1600" dirty="0" err="1">
                <a:latin typeface="+mj-lt"/>
                <a:cs typeface="Arial" panose="020B0604020202020204" pitchFamily="34" charset="0"/>
              </a:rPr>
              <a:t>l’éducation</a:t>
            </a:r>
            <a:r>
              <a:rPr lang="en-US" sz="1600" dirty="0">
                <a:latin typeface="+mj-lt"/>
                <a:cs typeface="Arial" panose="020B0604020202020204" pitchFamily="34" charset="0"/>
              </a:rPr>
              <a:t>) pour mobiliser les enfants </a:t>
            </a:r>
            <a:r>
              <a:rPr lang="en-US" sz="1600" dirty="0" err="1">
                <a:latin typeface="+mj-lt"/>
                <a:cs typeface="Arial" panose="020B0604020202020204" pitchFamily="34" charset="0"/>
              </a:rPr>
              <a:t>dès</a:t>
            </a:r>
            <a:r>
              <a:rPr lang="en-US" sz="1600" dirty="0">
                <a:latin typeface="+mj-lt"/>
                <a:cs typeface="Arial" panose="020B0604020202020204" pitchFamily="34" charset="0"/>
              </a:rPr>
              <a:t> le plus </a:t>
            </a:r>
            <a:r>
              <a:rPr lang="en-US" sz="1600" dirty="0" err="1">
                <a:latin typeface="+mj-lt"/>
                <a:cs typeface="Arial" panose="020B0604020202020204" pitchFamily="34" charset="0"/>
              </a:rPr>
              <a:t>jeune</a:t>
            </a:r>
            <a:r>
              <a:rPr lang="en-US" sz="1600" dirty="0">
                <a:latin typeface="+mj-lt"/>
                <a:cs typeface="Arial" panose="020B0604020202020204" pitchFamily="34" charset="0"/>
              </a:rPr>
              <a:t> </a:t>
            </a:r>
            <a:r>
              <a:rPr lang="en-US" sz="1600" dirty="0" err="1">
                <a:latin typeface="+mj-lt"/>
                <a:cs typeface="Arial" panose="020B0604020202020204" pitchFamily="34" charset="0"/>
              </a:rPr>
              <a:t>âge</a:t>
            </a:r>
            <a:r>
              <a:rPr lang="en-US" sz="1600" dirty="0">
                <a:latin typeface="+mj-lt"/>
                <a:cs typeface="Arial" panose="020B0604020202020204" pitchFamily="34" charset="0"/>
              </a:rPr>
              <a:t>)</a:t>
            </a:r>
          </a:p>
          <a:p>
            <a:pPr marL="0" indent="0" algn="just">
              <a:lnSpc>
                <a:spcPct val="110000"/>
              </a:lnSpc>
              <a:spcBef>
                <a:spcPts val="0"/>
              </a:spcBef>
            </a:pPr>
            <a:endParaRPr lang="en-US" sz="1600" dirty="0">
              <a:latin typeface="+mj-lt"/>
              <a:cs typeface="Arial" panose="020B0604020202020204" pitchFamily="34" charset="0"/>
            </a:endParaRPr>
          </a:p>
          <a:p>
            <a:pPr marL="0" indent="0" algn="just">
              <a:lnSpc>
                <a:spcPct val="110000"/>
              </a:lnSpc>
              <a:spcBef>
                <a:spcPts val="0"/>
              </a:spcBef>
            </a:pPr>
            <a:r>
              <a:rPr lang="en-US" sz="1600" dirty="0" err="1">
                <a:latin typeface="+mj-lt"/>
                <a:cs typeface="Arial" panose="020B0604020202020204" pitchFamily="34" charset="0"/>
              </a:rPr>
              <a:t>Objectif</a:t>
            </a:r>
            <a:r>
              <a:rPr lang="en-US" sz="1600" dirty="0">
                <a:latin typeface="+mj-lt"/>
                <a:cs typeface="Arial" panose="020B0604020202020204" pitchFamily="34" charset="0"/>
              </a:rPr>
              <a:t> </a:t>
            </a:r>
            <a:r>
              <a:rPr lang="en-US" sz="1600" dirty="0" err="1">
                <a:latin typeface="+mj-lt"/>
                <a:cs typeface="Arial" panose="020B0604020202020204" pitchFamily="34" charset="0"/>
              </a:rPr>
              <a:t>général</a:t>
            </a:r>
            <a:r>
              <a:rPr lang="en-US" sz="1600" dirty="0">
                <a:latin typeface="+mj-lt"/>
                <a:cs typeface="Arial" panose="020B0604020202020204" pitchFamily="34" charset="0"/>
              </a:rPr>
              <a:t> : </a:t>
            </a:r>
            <a:r>
              <a:rPr lang="en-US" sz="1600" dirty="0" err="1">
                <a:latin typeface="+mj-lt"/>
                <a:cs typeface="Arial" panose="020B0604020202020204" pitchFamily="34" charset="0"/>
              </a:rPr>
              <a:t>Ev</a:t>
            </a:r>
            <a:r>
              <a:rPr lang="en-US" sz="1600" dirty="0" err="1">
                <a:effectLst/>
                <a:latin typeface="+mj-lt"/>
                <a:cs typeface="Arial" panose="020B0604020202020204" pitchFamily="34" charset="0"/>
              </a:rPr>
              <a:t>aluer</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l’impact</a:t>
            </a:r>
            <a:r>
              <a:rPr lang="en-US" sz="1600" dirty="0">
                <a:effectLst/>
                <a:latin typeface="+mj-lt"/>
                <a:cs typeface="Arial" panose="020B0604020202020204" pitchFamily="34" charset="0"/>
              </a:rPr>
              <a:t> de </a:t>
            </a:r>
            <a:r>
              <a:rPr lang="en-US" sz="1600" dirty="0" err="1">
                <a:effectLst/>
                <a:latin typeface="+mj-lt"/>
                <a:cs typeface="Arial" panose="020B0604020202020204" pitchFamily="34" charset="0"/>
              </a:rPr>
              <a:t>l’approche</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tridimensionnelle</a:t>
            </a:r>
            <a:r>
              <a:rPr lang="en-US" sz="1600" dirty="0">
                <a:effectLst/>
                <a:latin typeface="+mj-lt"/>
                <a:cs typeface="Arial" panose="020B0604020202020204" pitchFamily="34" charset="0"/>
              </a:rPr>
              <a:t> de </a:t>
            </a:r>
            <a:r>
              <a:rPr lang="en-US" sz="1600" dirty="0" err="1">
                <a:effectLst/>
                <a:latin typeface="+mj-lt"/>
                <a:cs typeface="Arial" panose="020B0604020202020204" pitchFamily="34" charset="0"/>
              </a:rPr>
              <a:t>l’éducation</a:t>
            </a:r>
            <a:r>
              <a:rPr lang="en-US" sz="1600" dirty="0">
                <a:effectLst/>
                <a:latin typeface="+mj-lt"/>
                <a:cs typeface="Arial" panose="020B0604020202020204" pitchFamily="34" charset="0"/>
              </a:rPr>
              <a:t> à </a:t>
            </a:r>
            <a:r>
              <a:rPr lang="en-US" sz="1600" dirty="0" err="1">
                <a:effectLst/>
                <a:latin typeface="+mj-lt"/>
                <a:cs typeface="Arial" panose="020B0604020202020204" pitchFamily="34" charset="0"/>
              </a:rPr>
              <a:t>l’alimentation</a:t>
            </a:r>
            <a:r>
              <a:rPr lang="en-US" sz="1600" dirty="0">
                <a:effectLst/>
                <a:latin typeface="+mj-lt"/>
                <a:cs typeface="Arial" panose="020B0604020202020204" pitchFamily="34" charset="0"/>
              </a:rPr>
              <a:t> sur les </a:t>
            </a:r>
            <a:r>
              <a:rPr lang="en-US" sz="1600" dirty="0" err="1">
                <a:effectLst/>
                <a:latin typeface="+mj-lt"/>
                <a:cs typeface="Arial" panose="020B0604020202020204" pitchFamily="34" charset="0"/>
              </a:rPr>
              <a:t>professionnels</a:t>
            </a:r>
            <a:r>
              <a:rPr lang="en-US" sz="1600" dirty="0">
                <a:effectLst/>
                <a:latin typeface="+mj-lt"/>
                <a:cs typeface="Arial" panose="020B0604020202020204" pitchFamily="34" charset="0"/>
              </a:rPr>
              <a:t> du </a:t>
            </a:r>
            <a:r>
              <a:rPr lang="en-US" sz="1600" dirty="0" err="1">
                <a:effectLst/>
                <a:latin typeface="+mj-lt"/>
                <a:cs typeface="Arial" panose="020B0604020202020204" pitchFamily="34" charset="0"/>
              </a:rPr>
              <a:t>système</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éducatif</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élargi</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enseignants</a:t>
            </a:r>
            <a:r>
              <a:rPr lang="en-US" sz="1600" dirty="0">
                <a:effectLst/>
                <a:latin typeface="+mj-lt"/>
                <a:cs typeface="Arial" panose="020B0604020202020204" pitchFamily="34" charset="0"/>
              </a:rPr>
              <a:t>, parents, agents de </a:t>
            </a:r>
            <a:r>
              <a:rPr lang="en-US" sz="1600" dirty="0" err="1">
                <a:effectLst/>
                <a:latin typeface="+mj-lt"/>
                <a:cs typeface="Arial" panose="020B0604020202020204" pitchFamily="34" charset="0"/>
              </a:rPr>
              <a:t>cantine</a:t>
            </a:r>
            <a:r>
              <a:rPr lang="en-US" sz="1600" dirty="0">
                <a:effectLst/>
                <a:latin typeface="+mj-lt"/>
                <a:cs typeface="Arial" panose="020B0604020202020204" pitchFamily="34" charset="0"/>
              </a:rPr>
              <a:t>, etc.) et à faire </a:t>
            </a:r>
            <a:r>
              <a:rPr lang="en-US" sz="1600" dirty="0" err="1">
                <a:effectLst/>
                <a:latin typeface="+mj-lt"/>
                <a:cs typeface="Arial" panose="020B0604020202020204" pitchFamily="34" charset="0"/>
              </a:rPr>
              <a:t>émerger</a:t>
            </a:r>
            <a:r>
              <a:rPr lang="en-US" sz="1600" dirty="0">
                <a:effectLst/>
                <a:latin typeface="+mj-lt"/>
                <a:cs typeface="Arial" panose="020B0604020202020204" pitchFamily="34" charset="0"/>
              </a:rPr>
              <a:t> les conditions de mise </a:t>
            </a:r>
            <a:r>
              <a:rPr lang="en-US" sz="1600" dirty="0" err="1">
                <a:effectLst/>
                <a:latin typeface="+mj-lt"/>
                <a:cs typeface="Arial" panose="020B0604020202020204" pitchFamily="34" charset="0"/>
              </a:rPr>
              <a:t>en</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œuvre</a:t>
            </a:r>
            <a:r>
              <a:rPr lang="en-US" sz="1600" dirty="0">
                <a:effectLst/>
                <a:latin typeface="+mj-lt"/>
                <a:cs typeface="Arial" panose="020B0604020202020204" pitchFamily="34" charset="0"/>
              </a:rPr>
              <a:t> de pratiques </a:t>
            </a:r>
            <a:r>
              <a:rPr lang="en-US" sz="1600" dirty="0" err="1">
                <a:effectLst/>
                <a:latin typeface="+mj-lt"/>
                <a:cs typeface="Arial" panose="020B0604020202020204" pitchFamily="34" charset="0"/>
              </a:rPr>
              <a:t>éducatives</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médiatrices</a:t>
            </a:r>
            <a:r>
              <a:rPr lang="en-US" sz="1600" dirty="0">
                <a:effectLst/>
                <a:latin typeface="+mj-lt"/>
                <a:cs typeface="Arial" panose="020B0604020202020204" pitchFamily="34" charset="0"/>
              </a:rPr>
              <a:t> et de formations </a:t>
            </a:r>
            <a:r>
              <a:rPr lang="en-US" sz="1600" dirty="0" err="1">
                <a:effectLst/>
                <a:latin typeface="+mj-lt"/>
                <a:cs typeface="Arial" panose="020B0604020202020204" pitchFamily="34" charset="0"/>
              </a:rPr>
              <a:t>innovantes</a:t>
            </a:r>
            <a:r>
              <a:rPr lang="en-US" sz="1600" dirty="0">
                <a:effectLst/>
                <a:latin typeface="+mj-lt"/>
                <a:cs typeface="Arial" panose="020B0604020202020204" pitchFamily="34" charset="0"/>
              </a:rPr>
              <a:t> par les leviers de </a:t>
            </a:r>
            <a:r>
              <a:rPr lang="en-US" sz="1600" dirty="0" err="1">
                <a:effectLst/>
                <a:latin typeface="+mj-lt"/>
                <a:cs typeface="Arial" panose="020B0604020202020204" pitchFamily="34" charset="0"/>
              </a:rPr>
              <a:t>réussite</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d’une</a:t>
            </a:r>
            <a:r>
              <a:rPr lang="en-US" sz="1600" dirty="0">
                <a:effectLst/>
                <a:latin typeface="+mj-lt"/>
                <a:cs typeface="Arial" panose="020B0604020202020204" pitchFamily="34" charset="0"/>
              </a:rPr>
              <a:t> démarche </a:t>
            </a:r>
            <a:r>
              <a:rPr lang="en-US" sz="1600" dirty="0" err="1">
                <a:effectLst/>
                <a:latin typeface="+mj-lt"/>
                <a:cs typeface="Arial" panose="020B0604020202020204" pitchFamily="34" charset="0"/>
              </a:rPr>
              <a:t>d’accompagnement</a:t>
            </a:r>
            <a:r>
              <a:rPr lang="en-US" sz="1600" dirty="0">
                <a:effectLst/>
                <a:latin typeface="+mj-lt"/>
                <a:cs typeface="Arial" panose="020B0604020202020204" pitchFamily="34" charset="0"/>
              </a:rPr>
              <a:t> des </a:t>
            </a:r>
            <a:r>
              <a:rPr lang="en-US" sz="1600" dirty="0" err="1">
                <a:effectLst/>
                <a:latin typeface="+mj-lt"/>
                <a:cs typeface="Arial" panose="020B0604020202020204" pitchFamily="34" charset="0"/>
              </a:rPr>
              <a:t>formateurs</a:t>
            </a:r>
            <a:r>
              <a:rPr lang="en-US" sz="1600" dirty="0">
                <a:effectLst/>
                <a:latin typeface="+mj-lt"/>
                <a:cs typeface="Arial" panose="020B0604020202020204" pitchFamily="34" charset="0"/>
              </a:rPr>
              <a:t>. </a:t>
            </a:r>
          </a:p>
          <a:p>
            <a:pPr marL="0" indent="0" algn="just">
              <a:lnSpc>
                <a:spcPct val="110000"/>
              </a:lnSpc>
              <a:spcBef>
                <a:spcPts val="0"/>
              </a:spcBef>
            </a:pPr>
            <a:endParaRPr lang="en-US" sz="1600" dirty="0">
              <a:latin typeface="+mj-lt"/>
              <a:cs typeface="Arial" panose="020B0604020202020204" pitchFamily="34" charset="0"/>
            </a:endParaRPr>
          </a:p>
          <a:p>
            <a:pPr marL="0" indent="0" algn="just">
              <a:lnSpc>
                <a:spcPct val="110000"/>
              </a:lnSpc>
              <a:spcBef>
                <a:spcPts val="0"/>
              </a:spcBef>
            </a:pPr>
            <a:r>
              <a:rPr lang="en-US" sz="1600" dirty="0" err="1">
                <a:solidFill>
                  <a:srgbClr val="C00000"/>
                </a:solidFill>
                <a:effectLst/>
                <a:latin typeface="+mj-lt"/>
                <a:cs typeface="Arial" panose="020B0604020202020204" pitchFamily="34" charset="0"/>
              </a:rPr>
              <a:t>Objectif</a:t>
            </a:r>
            <a:r>
              <a:rPr lang="en-US" sz="1600" dirty="0">
                <a:solidFill>
                  <a:srgbClr val="C00000"/>
                </a:solidFill>
                <a:effectLst/>
                <a:latin typeface="+mj-lt"/>
                <a:cs typeface="Arial" panose="020B0604020202020204" pitchFamily="34" charset="0"/>
              </a:rPr>
              <a:t> </a:t>
            </a:r>
            <a:r>
              <a:rPr lang="en-US" sz="1600" dirty="0" err="1">
                <a:solidFill>
                  <a:srgbClr val="C00000"/>
                </a:solidFill>
                <a:effectLst/>
                <a:latin typeface="+mj-lt"/>
                <a:cs typeface="Arial" panose="020B0604020202020204" pitchFamily="34" charset="0"/>
              </a:rPr>
              <a:t>spécifique</a:t>
            </a:r>
            <a:r>
              <a:rPr lang="en-US" sz="1600" dirty="0">
                <a:solidFill>
                  <a:srgbClr val="C00000"/>
                </a:solidFill>
                <a:effectLst/>
                <a:latin typeface="+mj-lt"/>
                <a:cs typeface="Arial" panose="020B0604020202020204" pitchFamily="34" charset="0"/>
              </a:rPr>
              <a:t> </a:t>
            </a:r>
            <a:r>
              <a:rPr lang="en-US" sz="1600" dirty="0">
                <a:effectLst/>
                <a:latin typeface="+mj-lt"/>
                <a:cs typeface="Arial" panose="020B0604020202020204" pitchFamily="34" charset="0"/>
              </a:rPr>
              <a:t>: On a </a:t>
            </a:r>
            <a:r>
              <a:rPr lang="en-US" sz="1600" dirty="0" err="1">
                <a:effectLst/>
                <a:latin typeface="+mj-lt"/>
                <a:cs typeface="Arial" panose="020B0604020202020204" pitchFamily="34" charset="0"/>
              </a:rPr>
              <a:t>cherché</a:t>
            </a:r>
            <a:r>
              <a:rPr lang="en-US" sz="1600" dirty="0">
                <a:effectLst/>
                <a:latin typeface="+mj-lt"/>
                <a:cs typeface="Arial" panose="020B0604020202020204" pitchFamily="34" charset="0"/>
              </a:rPr>
              <a:t> à verifier </a:t>
            </a:r>
            <a:r>
              <a:rPr lang="en-US" sz="1600" dirty="0" err="1">
                <a:effectLst/>
                <a:latin typeface="+mj-lt"/>
                <a:cs typeface="Arial" panose="020B0604020202020204" pitchFamily="34" charset="0"/>
              </a:rPr>
              <a:t>si</a:t>
            </a:r>
            <a:r>
              <a:rPr lang="en-US" sz="1600" dirty="0">
                <a:effectLst/>
                <a:latin typeface="+mj-lt"/>
                <a:cs typeface="Arial" panose="020B0604020202020204" pitchFamily="34" charset="0"/>
              </a:rPr>
              <a:t> le </a:t>
            </a:r>
            <a:r>
              <a:rPr lang="en-US" sz="1600" dirty="0" err="1">
                <a:effectLst/>
                <a:latin typeface="+mj-lt"/>
                <a:cs typeface="Arial" panose="020B0604020202020204" pitchFamily="34" charset="0"/>
              </a:rPr>
              <a:t>transfert</a:t>
            </a:r>
            <a:r>
              <a:rPr lang="en-US" sz="1600" dirty="0">
                <a:effectLst/>
                <a:latin typeface="+mj-lt"/>
                <a:cs typeface="Arial" panose="020B0604020202020204" pitchFamily="34" charset="0"/>
              </a:rPr>
              <a:t> du concept de “tri-</a:t>
            </a:r>
            <a:r>
              <a:rPr lang="en-US" sz="1600" dirty="0" err="1">
                <a:effectLst/>
                <a:latin typeface="+mj-lt"/>
                <a:cs typeface="Arial" panose="020B0604020202020204" pitchFamily="34" charset="0"/>
              </a:rPr>
              <a:t>dimensionalité</a:t>
            </a:r>
            <a:r>
              <a:rPr lang="en-US" sz="1600" dirty="0">
                <a:effectLst/>
                <a:latin typeface="+mj-lt"/>
                <a:cs typeface="Arial" panose="020B0604020202020204" pitchFamily="34" charset="0"/>
              </a:rPr>
              <a:t>” se </a:t>
            </a:r>
            <a:r>
              <a:rPr lang="en-US" sz="1600" dirty="0" err="1">
                <a:effectLst/>
                <a:latin typeface="+mj-lt"/>
                <a:cs typeface="Arial" panose="020B0604020202020204" pitchFamily="34" charset="0"/>
              </a:rPr>
              <a:t>réalise</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dans</a:t>
            </a:r>
            <a:r>
              <a:rPr lang="en-US" sz="1600" dirty="0">
                <a:effectLst/>
                <a:latin typeface="+mj-lt"/>
                <a:cs typeface="Arial" panose="020B0604020202020204" pitchFamily="34" charset="0"/>
              </a:rPr>
              <a:t> les </a:t>
            </a:r>
            <a:r>
              <a:rPr lang="en-US" sz="1600" dirty="0" err="1">
                <a:effectLst/>
                <a:latin typeface="+mj-lt"/>
                <a:cs typeface="Arial" panose="020B0604020202020204" pitchFamily="34" charset="0"/>
              </a:rPr>
              <a:t>pratiques</a:t>
            </a:r>
            <a:r>
              <a:rPr lang="en-US" sz="1600" dirty="0">
                <a:effectLst/>
                <a:latin typeface="+mj-lt"/>
                <a:cs typeface="Arial" panose="020B0604020202020204" pitchFamily="34" charset="0"/>
              </a:rPr>
              <a:t> des </a:t>
            </a:r>
            <a:r>
              <a:rPr lang="en-US" sz="1600" dirty="0" err="1">
                <a:effectLst/>
                <a:latin typeface="+mj-lt"/>
                <a:cs typeface="Arial" panose="020B0604020202020204" pitchFamily="34" charset="0"/>
              </a:rPr>
              <a:t>acteurs</a:t>
            </a:r>
            <a:r>
              <a:rPr lang="en-US" sz="1600" dirty="0">
                <a:effectLst/>
                <a:latin typeface="+mj-lt"/>
                <a:cs typeface="Arial" panose="020B0604020202020204" pitchFamily="34" charset="0"/>
              </a:rPr>
              <a:t> de la nutrition sur des </a:t>
            </a:r>
            <a:r>
              <a:rPr lang="en-US" sz="1600" dirty="0" err="1">
                <a:effectLst/>
                <a:latin typeface="+mj-lt"/>
                <a:cs typeface="Arial" panose="020B0604020202020204" pitchFamily="34" charset="0"/>
              </a:rPr>
              <a:t>terrtoires</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apprenants</a:t>
            </a:r>
            <a:endParaRPr lang="en-US" sz="1600" dirty="0">
              <a:effectLst/>
              <a:latin typeface="+mj-lt"/>
              <a:cs typeface="Arial" panose="020B0604020202020204" pitchFamily="34" charset="0"/>
            </a:endParaRPr>
          </a:p>
          <a:p>
            <a:pPr marL="0" indent="0" algn="just">
              <a:lnSpc>
                <a:spcPct val="110000"/>
              </a:lnSpc>
              <a:spcBef>
                <a:spcPts val="0"/>
              </a:spcBef>
              <a:buNone/>
            </a:pPr>
            <a:r>
              <a:rPr lang="en-US" sz="1600" dirty="0">
                <a:effectLst/>
                <a:latin typeface="+mj-lt"/>
                <a:cs typeface="Arial" panose="020B0604020202020204" pitchFamily="34" charset="0"/>
              </a:rPr>
              <a:t>et </a:t>
            </a:r>
            <a:r>
              <a:rPr lang="en-US" sz="1600" dirty="0" err="1">
                <a:effectLst/>
                <a:latin typeface="+mj-lt"/>
                <a:cs typeface="Arial" panose="020B0604020202020204" pitchFamily="34" charset="0"/>
              </a:rPr>
              <a:t>aussi</a:t>
            </a:r>
            <a:r>
              <a:rPr lang="en-US" sz="1600" dirty="0">
                <a:effectLst/>
                <a:latin typeface="+mj-lt"/>
                <a:cs typeface="Arial" panose="020B0604020202020204" pitchFamily="34" charset="0"/>
              </a:rPr>
              <a:t> “</a:t>
            </a:r>
            <a:r>
              <a:rPr lang="en-US" sz="1600" dirty="0" err="1">
                <a:effectLst/>
                <a:latin typeface="+mj-lt"/>
                <a:cs typeface="Arial" panose="020B0604020202020204" pitchFamily="34" charset="0"/>
              </a:rPr>
              <a:t>ce</a:t>
            </a:r>
            <a:r>
              <a:rPr lang="en-US" sz="1600" dirty="0">
                <a:effectLst/>
                <a:latin typeface="+mj-lt"/>
                <a:cs typeface="Arial" panose="020B0604020202020204" pitchFamily="34" charset="0"/>
              </a:rPr>
              <a:t> qui se </a:t>
            </a:r>
            <a:r>
              <a:rPr lang="en-US" sz="1600" dirty="0" err="1">
                <a:effectLst/>
                <a:latin typeface="+mj-lt"/>
                <a:cs typeface="Arial" panose="020B0604020202020204" pitchFamily="34" charset="0"/>
              </a:rPr>
              <a:t>joue</a:t>
            </a:r>
            <a:r>
              <a:rPr lang="en-US" sz="1600" dirty="0">
                <a:effectLst/>
                <a:latin typeface="+mj-lt"/>
                <a:cs typeface="Arial" panose="020B0604020202020204" pitchFamily="34" charset="0"/>
              </a:rPr>
              <a:t>” du point de </a:t>
            </a:r>
            <a:r>
              <a:rPr lang="en-US" sz="1600" dirty="0" err="1">
                <a:effectLst/>
                <a:latin typeface="+mj-lt"/>
                <a:cs typeface="Arial" panose="020B0604020202020204" pitchFamily="34" charset="0"/>
              </a:rPr>
              <a:t>vue</a:t>
            </a:r>
            <a:r>
              <a:rPr lang="en-US" sz="1600" dirty="0">
                <a:effectLst/>
                <a:latin typeface="+mj-lt"/>
                <a:cs typeface="Arial" panose="020B0604020202020204" pitchFamily="34" charset="0"/>
              </a:rPr>
              <a:t> des </a:t>
            </a:r>
            <a:r>
              <a:rPr lang="en-US" sz="1600" dirty="0" err="1">
                <a:effectLst/>
                <a:latin typeface="+mj-lt"/>
                <a:cs typeface="Arial" panose="020B0604020202020204" pitchFamily="34" charset="0"/>
              </a:rPr>
              <a:t>différents</a:t>
            </a:r>
            <a:r>
              <a:rPr lang="en-US" sz="1600" dirty="0">
                <a:effectLst/>
                <a:latin typeface="+mj-lt"/>
                <a:cs typeface="Arial" panose="020B0604020202020204" pitchFamily="34" charset="0"/>
              </a:rPr>
              <a:t> types de </a:t>
            </a:r>
            <a:r>
              <a:rPr lang="en-US" sz="1600" dirty="0" err="1">
                <a:effectLst/>
                <a:latin typeface="+mj-lt"/>
                <a:cs typeface="Arial" panose="020B0604020202020204" pitchFamily="34" charset="0"/>
              </a:rPr>
              <a:t>savoirs</a:t>
            </a:r>
            <a:r>
              <a:rPr lang="en-US" sz="1600" dirty="0">
                <a:effectLst/>
                <a:latin typeface="+mj-lt"/>
                <a:cs typeface="Arial" panose="020B0604020202020204" pitchFamily="34" charset="0"/>
              </a:rPr>
              <a:t>.</a:t>
            </a:r>
          </a:p>
          <a:p>
            <a:endParaRPr lang="en-US" sz="1500" dirty="0"/>
          </a:p>
        </p:txBody>
      </p:sp>
      <p:sp>
        <p:nvSpPr>
          <p:cNvPr id="3" name="ZoneTexte 2"/>
          <p:cNvSpPr txBox="1"/>
          <p:nvPr/>
        </p:nvSpPr>
        <p:spPr>
          <a:xfrm>
            <a:off x="1365957" y="5980176"/>
            <a:ext cx="10069688" cy="923330"/>
          </a:xfrm>
          <a:prstGeom prst="rect">
            <a:avLst/>
          </a:prstGeom>
          <a:noFill/>
        </p:spPr>
        <p:txBody>
          <a:bodyPr wrap="square" rtlCol="0">
            <a:spAutoFit/>
          </a:bodyPr>
          <a:lstStyle/>
          <a:p>
            <a:r>
              <a:rPr lang="fr-FR" dirty="0"/>
              <a:t>Rapport de recherche réalisé par l’Equipe de recherche du </a:t>
            </a:r>
            <a:r>
              <a:rPr lang="fr-FR" dirty="0" err="1"/>
              <a:t>Cérep</a:t>
            </a:r>
            <a:r>
              <a:rPr lang="fr-FR" dirty="0"/>
              <a:t> : Simon Joseph </a:t>
            </a:r>
            <a:r>
              <a:rPr lang="fr-FR" dirty="0" err="1"/>
              <a:t>Ndi</a:t>
            </a:r>
            <a:r>
              <a:rPr lang="fr-FR" dirty="0"/>
              <a:t> Mena (doctorant au </a:t>
            </a:r>
            <a:r>
              <a:rPr lang="fr-FR" dirty="0" err="1"/>
              <a:t>Cérep</a:t>
            </a:r>
            <a:r>
              <a:rPr lang="fr-FR" dirty="0"/>
              <a:t>), Laurence </a:t>
            </a:r>
            <a:r>
              <a:rPr lang="fr-FR" dirty="0" err="1"/>
              <a:t>Dedieu</a:t>
            </a:r>
            <a:r>
              <a:rPr lang="fr-FR" dirty="0"/>
              <a:t> (MCF), Johanna </a:t>
            </a:r>
            <a:r>
              <a:rPr lang="fr-FR" dirty="0" err="1"/>
              <a:t>Henrion</a:t>
            </a:r>
            <a:r>
              <a:rPr lang="fr-FR" dirty="0"/>
              <a:t>-Latché (Docteure et enseignante à l’URCA/</a:t>
            </a:r>
            <a:r>
              <a:rPr lang="fr-FR" dirty="0" err="1"/>
              <a:t>Inspé</a:t>
            </a:r>
            <a:r>
              <a:rPr lang="fr-FR" dirty="0"/>
              <a:t>), Muriel Frisch (PU), janvier 2023, 203p.</a:t>
            </a:r>
          </a:p>
        </p:txBody>
      </p:sp>
    </p:spTree>
    <p:extLst>
      <p:ext uri="{BB962C8B-B14F-4D97-AF65-F5344CB8AC3E}">
        <p14:creationId xmlns:p14="http://schemas.microsoft.com/office/powerpoint/2010/main" val="10863364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B0ADE3-8F34-4AA7-B84A-2CF43AD8373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2600" kern="1200" dirty="0">
                <a:solidFill>
                  <a:schemeClr val="tx1"/>
                </a:solidFill>
                <a:latin typeface="+mj-lt"/>
                <a:ea typeface="+mj-ea"/>
                <a:cs typeface="+mj-cs"/>
              </a:rPr>
              <a:t>Des </a:t>
            </a:r>
            <a:r>
              <a:rPr lang="en-US" sz="2600" kern="1200" dirty="0" err="1">
                <a:solidFill>
                  <a:schemeClr val="tx1"/>
                </a:solidFill>
                <a:latin typeface="+mj-lt"/>
                <a:ea typeface="+mj-ea"/>
                <a:cs typeface="+mj-cs"/>
              </a:rPr>
              <a:t>indicateurs</a:t>
            </a:r>
            <a:r>
              <a:rPr lang="en-US" sz="2600" kern="1200" dirty="0">
                <a:solidFill>
                  <a:schemeClr val="tx1"/>
                </a:solidFill>
                <a:latin typeface="+mj-lt"/>
                <a:ea typeface="+mj-ea"/>
                <a:cs typeface="+mj-cs"/>
              </a:rPr>
              <a:t> </a:t>
            </a:r>
            <a:r>
              <a:rPr lang="en-US" sz="2600" kern="1200" dirty="0" err="1">
                <a:solidFill>
                  <a:schemeClr val="tx1"/>
                </a:solidFill>
                <a:latin typeface="+mj-lt"/>
                <a:ea typeface="+mj-ea"/>
                <a:cs typeface="+mj-cs"/>
              </a:rPr>
              <a:t>en</a:t>
            </a:r>
            <a:r>
              <a:rPr lang="en-US" sz="2600" kern="1200" dirty="0">
                <a:solidFill>
                  <a:schemeClr val="tx1"/>
                </a:solidFill>
                <a:latin typeface="+mj-lt"/>
                <a:ea typeface="+mj-ea"/>
                <a:cs typeface="+mj-cs"/>
              </a:rPr>
              <a:t> </a:t>
            </a:r>
            <a:r>
              <a:rPr lang="en-US" sz="2600" kern="1200" dirty="0" err="1">
                <a:solidFill>
                  <a:schemeClr val="tx1"/>
                </a:solidFill>
                <a:latin typeface="+mj-lt"/>
                <a:ea typeface="+mj-ea"/>
                <a:cs typeface="+mj-cs"/>
              </a:rPr>
              <a:t>didactiques</a:t>
            </a:r>
            <a:r>
              <a:rPr lang="en-US" sz="2600" kern="1200" dirty="0">
                <a:solidFill>
                  <a:schemeClr val="tx1"/>
                </a:solidFill>
                <a:latin typeface="+mj-lt"/>
                <a:ea typeface="+mj-ea"/>
                <a:cs typeface="+mj-cs"/>
              </a:rPr>
              <a:t> pour </a:t>
            </a:r>
            <a:r>
              <a:rPr lang="en-US" sz="2600" kern="1200" dirty="0" err="1">
                <a:solidFill>
                  <a:schemeClr val="tx1"/>
                </a:solidFill>
                <a:latin typeface="+mj-lt"/>
                <a:ea typeface="+mj-ea"/>
                <a:cs typeface="+mj-cs"/>
              </a:rPr>
              <a:t>analyser</a:t>
            </a:r>
            <a:r>
              <a:rPr lang="en-US" sz="2600" kern="1200" dirty="0">
                <a:solidFill>
                  <a:schemeClr val="tx1"/>
                </a:solidFill>
                <a:latin typeface="+mj-lt"/>
                <a:ea typeface="+mj-ea"/>
                <a:cs typeface="+mj-cs"/>
              </a:rPr>
              <a:t> « </a:t>
            </a:r>
            <a:r>
              <a:rPr lang="en-US" sz="2600" kern="1200" dirty="0" err="1">
                <a:solidFill>
                  <a:schemeClr val="tx1"/>
                </a:solidFill>
                <a:latin typeface="+mj-lt"/>
                <a:ea typeface="+mj-ea"/>
                <a:cs typeface="+mj-cs"/>
              </a:rPr>
              <a:t>ce</a:t>
            </a:r>
            <a:r>
              <a:rPr lang="en-US" sz="2600" kern="1200" dirty="0">
                <a:solidFill>
                  <a:schemeClr val="tx1"/>
                </a:solidFill>
                <a:latin typeface="+mj-lt"/>
                <a:ea typeface="+mj-ea"/>
                <a:cs typeface="+mj-cs"/>
              </a:rPr>
              <a:t> qui se </a:t>
            </a:r>
            <a:r>
              <a:rPr lang="en-US" sz="2600" kern="1200" dirty="0" err="1">
                <a:solidFill>
                  <a:schemeClr val="tx1"/>
                </a:solidFill>
                <a:latin typeface="+mj-lt"/>
                <a:ea typeface="+mj-ea"/>
                <a:cs typeface="+mj-cs"/>
              </a:rPr>
              <a:t>joue</a:t>
            </a:r>
            <a:r>
              <a:rPr lang="en-US" sz="2600" kern="1200" dirty="0">
                <a:solidFill>
                  <a:schemeClr val="tx1"/>
                </a:solidFill>
                <a:latin typeface="+mj-lt"/>
                <a:ea typeface="+mj-ea"/>
                <a:cs typeface="+mj-cs"/>
              </a:rPr>
              <a:t> » dans les situations </a:t>
            </a:r>
            <a:r>
              <a:rPr lang="en-US" sz="2600" kern="1200" dirty="0" err="1">
                <a:solidFill>
                  <a:schemeClr val="tx1"/>
                </a:solidFill>
                <a:latin typeface="+mj-lt"/>
                <a:ea typeface="+mj-ea"/>
                <a:cs typeface="+mj-cs"/>
              </a:rPr>
              <a:t>mobilisatrices</a:t>
            </a:r>
            <a:r>
              <a:rPr lang="en-US" sz="2600" kern="1200" dirty="0">
                <a:solidFill>
                  <a:schemeClr val="tx1"/>
                </a:solidFill>
                <a:latin typeface="+mj-lt"/>
                <a:ea typeface="+mj-ea"/>
                <a:cs typeface="+mj-cs"/>
              </a:rPr>
              <a:t> de travail (Frisch, 2020)</a:t>
            </a:r>
          </a:p>
        </p:txBody>
      </p:sp>
      <p:pic>
        <p:nvPicPr>
          <p:cNvPr id="3" name="Espace réservé du contenu 8">
            <a:extLst>
              <a:ext uri="{FF2B5EF4-FFF2-40B4-BE49-F238E27FC236}">
                <a16:creationId xmlns:a16="http://schemas.microsoft.com/office/drawing/2014/main" id="{B1CF5E68-429C-4C8E-85A7-E7B163BEE8FF}"/>
              </a:ext>
            </a:extLst>
          </p:cNvPr>
          <p:cNvPicPr>
            <a:picLocks noChangeAspect="1"/>
          </p:cNvPicPr>
          <p:nvPr/>
        </p:nvPicPr>
        <p:blipFill rotWithShape="1">
          <a:blip r:embed="rId2"/>
          <a:srcRect l="9986" t="20883" r="54781" b="7505"/>
          <a:stretch/>
        </p:blipFill>
        <p:spPr>
          <a:xfrm>
            <a:off x="5392615" y="350498"/>
            <a:ext cx="6072554" cy="6157004"/>
          </a:xfrm>
          <a:prstGeom prst="rect">
            <a:avLst/>
          </a:prstGeom>
        </p:spPr>
      </p:pic>
      <p:sp>
        <p:nvSpPr>
          <p:cNvPr id="4" name="ZoneTexte 3">
            <a:extLst>
              <a:ext uri="{FF2B5EF4-FFF2-40B4-BE49-F238E27FC236}">
                <a16:creationId xmlns:a16="http://schemas.microsoft.com/office/drawing/2014/main" id="{9CE726AE-A456-4FBC-AEA9-3B35B06A106B}"/>
              </a:ext>
            </a:extLst>
          </p:cNvPr>
          <p:cNvSpPr txBox="1"/>
          <p:nvPr/>
        </p:nvSpPr>
        <p:spPr>
          <a:xfrm>
            <a:off x="323412" y="4801997"/>
            <a:ext cx="4963696" cy="1200329"/>
          </a:xfrm>
          <a:prstGeom prst="rect">
            <a:avLst/>
          </a:prstGeom>
          <a:noFill/>
        </p:spPr>
        <p:txBody>
          <a:bodyPr wrap="square" rtlCol="0">
            <a:spAutoFit/>
          </a:bodyPr>
          <a:lstStyle/>
          <a:p>
            <a:r>
              <a:rPr lang="fr-FR" sz="1200" dirty="0"/>
              <a:t>Sources pour les indicateurs d’analyse : </a:t>
            </a:r>
          </a:p>
          <a:p>
            <a:r>
              <a:rPr lang="fr-FR" sz="1200" dirty="0"/>
              <a:t>Frisch, M. 2020. </a:t>
            </a:r>
            <a:r>
              <a:rPr lang="fr-FR" sz="1200" i="1" dirty="0"/>
              <a:t>Didactique de l’Information-Documentation et développement d’une posture de recherche dans les métiers de l’humain et en intelligence collective… </a:t>
            </a:r>
            <a:r>
              <a:rPr lang="fr-FR" sz="1200" dirty="0"/>
              <a:t>Paris : L’harmattan, 522p.</a:t>
            </a:r>
          </a:p>
          <a:p>
            <a:endParaRPr lang="fr-FR" sz="1200" dirty="0"/>
          </a:p>
          <a:p>
            <a:r>
              <a:rPr lang="fr-FR" sz="1200" dirty="0"/>
              <a:t>Frisch, M. (2016). </a:t>
            </a:r>
            <a:r>
              <a:rPr lang="fr-FR" sz="1200" i="1" dirty="0"/>
              <a:t>Emergences en didactiques pour les métiers de l’humain</a:t>
            </a:r>
            <a:r>
              <a:rPr lang="fr-FR" sz="1200" dirty="0"/>
              <a:t>, 198p.</a:t>
            </a:r>
          </a:p>
        </p:txBody>
      </p:sp>
    </p:spTree>
    <p:extLst>
      <p:ext uri="{BB962C8B-B14F-4D97-AF65-F5344CB8AC3E}">
        <p14:creationId xmlns:p14="http://schemas.microsoft.com/office/powerpoint/2010/main" val="18651035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p:cNvPicPr>
            <a:picLocks noChangeAspect="1"/>
          </p:cNvPicPr>
          <p:nvPr/>
        </p:nvPicPr>
        <p:blipFill rotWithShape="1">
          <a:blip r:embed="rId2"/>
          <a:srcRect l="14410" t="18990" r="43783" b="22997"/>
          <a:stretch/>
        </p:blipFill>
        <p:spPr>
          <a:xfrm>
            <a:off x="1586089" y="296732"/>
            <a:ext cx="9366738" cy="5460176"/>
          </a:xfrm>
          <a:prstGeom prst="rect">
            <a:avLst/>
          </a:prstGeom>
        </p:spPr>
      </p:pic>
    </p:spTree>
    <p:extLst>
      <p:ext uri="{BB962C8B-B14F-4D97-AF65-F5344CB8AC3E}">
        <p14:creationId xmlns:p14="http://schemas.microsoft.com/office/powerpoint/2010/main" val="496370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rotWithShape="1">
          <a:blip r:embed="rId2"/>
          <a:srcRect l="2796" t="17067" r="31187" b="7451"/>
          <a:stretch/>
        </p:blipFill>
        <p:spPr>
          <a:xfrm>
            <a:off x="1570892" y="-58384"/>
            <a:ext cx="10381915" cy="6916383"/>
          </a:xfrm>
          <a:prstGeom prst="rect">
            <a:avLst/>
          </a:prstGeom>
        </p:spPr>
      </p:pic>
    </p:spTree>
    <p:extLst>
      <p:ext uri="{BB962C8B-B14F-4D97-AF65-F5344CB8AC3E}">
        <p14:creationId xmlns:p14="http://schemas.microsoft.com/office/powerpoint/2010/main" val="25431983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BDF0830-0266-4062-9621-A458732B6ED7}"/>
              </a:ext>
            </a:extLst>
          </p:cNvPr>
          <p:cNvPicPr>
            <a:picLocks noChangeAspect="1"/>
          </p:cNvPicPr>
          <p:nvPr/>
        </p:nvPicPr>
        <p:blipFill rotWithShape="1">
          <a:blip r:embed="rId2"/>
          <a:srcRect l="26205" t="24340" r="39217" b="7413"/>
          <a:stretch/>
        </p:blipFill>
        <p:spPr>
          <a:xfrm>
            <a:off x="824089" y="1178818"/>
            <a:ext cx="6103183" cy="5300133"/>
          </a:xfrm>
          <a:prstGeom prst="rect">
            <a:avLst/>
          </a:prstGeom>
        </p:spPr>
      </p:pic>
      <p:sp>
        <p:nvSpPr>
          <p:cNvPr id="2" name="ZoneTexte 1"/>
          <p:cNvSpPr txBox="1"/>
          <p:nvPr/>
        </p:nvSpPr>
        <p:spPr>
          <a:xfrm>
            <a:off x="1772356" y="101600"/>
            <a:ext cx="8997245" cy="1077218"/>
          </a:xfrm>
          <a:prstGeom prst="rect">
            <a:avLst/>
          </a:prstGeom>
          <a:noFill/>
        </p:spPr>
        <p:txBody>
          <a:bodyPr wrap="square" rtlCol="0">
            <a:spAutoFit/>
          </a:bodyPr>
          <a:lstStyle/>
          <a:p>
            <a:r>
              <a:rPr lang="fr-FR" sz="3200" b="1" dirty="0"/>
              <a:t>Les exigences d’un travail de recherches en réseaux</a:t>
            </a:r>
          </a:p>
        </p:txBody>
      </p:sp>
      <p:sp>
        <p:nvSpPr>
          <p:cNvPr id="5" name="ZoneTexte 4"/>
          <p:cNvSpPr txBox="1"/>
          <p:nvPr/>
        </p:nvSpPr>
        <p:spPr>
          <a:xfrm>
            <a:off x="6927272" y="4972755"/>
            <a:ext cx="4492978" cy="2000548"/>
          </a:xfrm>
          <a:prstGeom prst="rect">
            <a:avLst/>
          </a:prstGeom>
          <a:noFill/>
        </p:spPr>
        <p:txBody>
          <a:bodyPr wrap="square" rtlCol="0">
            <a:spAutoFit/>
          </a:bodyPr>
          <a:lstStyle/>
          <a:p>
            <a:r>
              <a:rPr lang="fr-FR" sz="1400" dirty="0"/>
              <a:t>In </a:t>
            </a:r>
            <a:r>
              <a:rPr lang="fr-FR" sz="1400" b="1" i="1" dirty="0"/>
              <a:t>Regards croisés de chercheur(e)s sur le concept de territoire(s) apprenant(s). </a:t>
            </a:r>
            <a:r>
              <a:rPr lang="fr-FR" sz="1400" dirty="0"/>
              <a:t>Sous la direction de Muriel FRISCH et de Johanna HENRION-LATCHÉ (sous presse).</a:t>
            </a:r>
          </a:p>
          <a:p>
            <a:r>
              <a:rPr lang="fr-FR" sz="1400" dirty="0"/>
              <a:t>Paris : l’harmattan.</a:t>
            </a:r>
          </a:p>
          <a:p>
            <a:endParaRPr lang="fr-FR" b="1" dirty="0"/>
          </a:p>
          <a:p>
            <a:endParaRPr lang="fr-FR" dirty="0"/>
          </a:p>
          <a:p>
            <a:endParaRPr lang="fr-FR" dirty="0"/>
          </a:p>
        </p:txBody>
      </p:sp>
    </p:spTree>
    <p:extLst>
      <p:ext uri="{BB962C8B-B14F-4D97-AF65-F5344CB8AC3E}">
        <p14:creationId xmlns:p14="http://schemas.microsoft.com/office/powerpoint/2010/main" val="400861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0481" y="285444"/>
            <a:ext cx="8911687" cy="730557"/>
          </a:xfrm>
        </p:spPr>
        <p:txBody>
          <a:bodyPr>
            <a:normAutofit fontScale="90000"/>
          </a:bodyPr>
          <a:lstStyle/>
          <a:p>
            <a:r>
              <a:rPr lang="fr-FR" b="1" dirty="0"/>
              <a:t>Les exigences d’un travail de recherches en réseaux</a:t>
            </a:r>
            <a:br>
              <a:rPr lang="fr-FR" b="1" dirty="0"/>
            </a:br>
            <a:br>
              <a:rPr lang="fr-FR" b="1" dirty="0"/>
            </a:br>
            <a:endParaRPr lang="fr-FR" dirty="0"/>
          </a:p>
        </p:txBody>
      </p:sp>
      <p:pic>
        <p:nvPicPr>
          <p:cNvPr id="3" name="Image 2">
            <a:extLst>
              <a:ext uri="{FF2B5EF4-FFF2-40B4-BE49-F238E27FC236}">
                <a16:creationId xmlns:a16="http://schemas.microsoft.com/office/drawing/2014/main" id="{FE9E84BF-6EC5-4CD0-8562-253F5DE4C97B}"/>
              </a:ext>
            </a:extLst>
          </p:cNvPr>
          <p:cNvPicPr>
            <a:picLocks noChangeAspect="1"/>
          </p:cNvPicPr>
          <p:nvPr/>
        </p:nvPicPr>
        <p:blipFill rotWithShape="1">
          <a:blip r:embed="rId2"/>
          <a:srcRect l="26667" t="10702" r="39166" b="37927"/>
          <a:stretch/>
        </p:blipFill>
        <p:spPr>
          <a:xfrm>
            <a:off x="1196622" y="1456266"/>
            <a:ext cx="6908800" cy="5453509"/>
          </a:xfrm>
          <a:prstGeom prst="rect">
            <a:avLst/>
          </a:prstGeom>
        </p:spPr>
      </p:pic>
    </p:spTree>
    <p:extLst>
      <p:ext uri="{BB962C8B-B14F-4D97-AF65-F5344CB8AC3E}">
        <p14:creationId xmlns:p14="http://schemas.microsoft.com/office/powerpoint/2010/main" val="325274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a:latin typeface="Century Gothic" panose="020B0502020202020204" pitchFamily="34" charset="0"/>
              </a:rPr>
              <a:t>En conclusion </a:t>
            </a:r>
            <a:r>
              <a:rPr lang="fr-FR" sz="3200" dirty="0">
                <a:latin typeface="Century Gothic" panose="020B0502020202020204" pitchFamily="34" charset="0"/>
              </a:rPr>
              <a:t>: Didactiques, métiers de l’humain et intelligence collective une posture éthique qui repose sur…</a:t>
            </a:r>
          </a:p>
        </p:txBody>
      </p:sp>
      <p:sp>
        <p:nvSpPr>
          <p:cNvPr id="3" name="Rectangle 2"/>
          <p:cNvSpPr/>
          <p:nvPr/>
        </p:nvSpPr>
        <p:spPr>
          <a:xfrm>
            <a:off x="993421" y="1995649"/>
            <a:ext cx="9200446" cy="4678204"/>
          </a:xfrm>
          <a:prstGeom prst="rect">
            <a:avLst/>
          </a:prstGeom>
        </p:spPr>
        <p:txBody>
          <a:bodyPr wrap="square">
            <a:spAutoFit/>
          </a:bodyPr>
          <a:lstStyle/>
          <a:p>
            <a:r>
              <a:rPr lang="fr-FR" sz="2000" dirty="0">
                <a:latin typeface="Century" panose="02040604050505020304" pitchFamily="18" charset="0"/>
              </a:rPr>
              <a:t>Le travail autour de l’intégration d’une posture de recherche dans les métiers de l’humain et en intelligence collective,</a:t>
            </a:r>
          </a:p>
          <a:p>
            <a:endParaRPr lang="fr-FR" sz="2000" dirty="0">
              <a:latin typeface="Century" panose="02040604050505020304" pitchFamily="18" charset="0"/>
            </a:endParaRPr>
          </a:p>
          <a:p>
            <a:r>
              <a:rPr lang="fr-FR" sz="2000" dirty="0">
                <a:latin typeface="Century" panose="02040604050505020304" pitchFamily="18" charset="0"/>
              </a:rPr>
              <a:t>Le choix d’assumer le travail en Réseaux </a:t>
            </a:r>
            <a:r>
              <a:rPr lang="fr-FR" sz="2000" dirty="0" err="1">
                <a:latin typeface="Century" panose="02040604050505020304" pitchFamily="18" charset="0"/>
              </a:rPr>
              <a:t>pluricatégoriels</a:t>
            </a:r>
            <a:r>
              <a:rPr lang="fr-FR" sz="2000" dirty="0">
                <a:latin typeface="Century" panose="02040604050505020304" pitchFamily="18" charset="0"/>
              </a:rPr>
              <a:t> et de déployer une stratégie partenariale, </a:t>
            </a:r>
          </a:p>
          <a:p>
            <a:endParaRPr lang="fr-FR" sz="2000" dirty="0">
              <a:latin typeface="Century" panose="02040604050505020304" pitchFamily="18" charset="0"/>
            </a:endParaRPr>
          </a:p>
          <a:p>
            <a:r>
              <a:rPr lang="fr-FR" sz="2000" dirty="0">
                <a:latin typeface="Century" panose="02040604050505020304" pitchFamily="18" charset="0"/>
              </a:rPr>
              <a:t>Le choix de ne pas renoncer aux savoirs, aux rapports aux savoirs et aux processus de conceptualisation dans la construction de la professionnalité et le développement professionnel.</a:t>
            </a:r>
          </a:p>
          <a:p>
            <a:endParaRPr lang="fr-FR" sz="2000" dirty="0">
              <a:latin typeface="Century" panose="02040604050505020304" pitchFamily="18" charset="0"/>
            </a:endParaRPr>
          </a:p>
          <a:p>
            <a:endParaRPr lang="fr-FR" sz="2000" dirty="0">
              <a:latin typeface="Century" panose="02040604050505020304" pitchFamily="18" charset="0"/>
            </a:endParaRPr>
          </a:p>
          <a:p>
            <a:r>
              <a:rPr lang="fr-FR" sz="2000" b="1" i="1" dirty="0">
                <a:latin typeface="Century" panose="02040604050505020304" pitchFamily="18" charset="0"/>
              </a:rPr>
              <a:t>En vous remerciant de votre écoute…</a:t>
            </a:r>
          </a:p>
          <a:p>
            <a:endParaRPr lang="fr-FR" sz="2000" b="1" i="1" dirty="0"/>
          </a:p>
          <a:p>
            <a:endParaRPr lang="fr-FR" sz="2000" dirty="0">
              <a:latin typeface="Century" panose="02040604050505020304" pitchFamily="18" charset="0"/>
            </a:endParaRPr>
          </a:p>
          <a:p>
            <a:r>
              <a:rPr lang="fr-FR" sz="2000" dirty="0">
                <a:latin typeface="Century" panose="02040604050505020304" pitchFamily="18" charset="0"/>
              </a:rPr>
              <a:t>				</a:t>
            </a:r>
            <a:endParaRPr lang="fr-FR" b="1" i="1" dirty="0"/>
          </a:p>
        </p:txBody>
      </p:sp>
    </p:spTree>
    <p:extLst>
      <p:ext uri="{BB962C8B-B14F-4D97-AF65-F5344CB8AC3E}">
        <p14:creationId xmlns:p14="http://schemas.microsoft.com/office/powerpoint/2010/main" val="3385599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AED484-6FCA-4A86-A2EB-1EC179E878E8}"/>
              </a:ext>
            </a:extLst>
          </p:cNvPr>
          <p:cNvSpPr>
            <a:spLocks noGrp="1"/>
          </p:cNvSpPr>
          <p:nvPr>
            <p:ph type="title"/>
          </p:nvPr>
        </p:nvSpPr>
        <p:spPr>
          <a:xfrm>
            <a:off x="181528" y="-327378"/>
            <a:ext cx="8911687" cy="1280890"/>
          </a:xfrm>
        </p:spPr>
        <p:txBody>
          <a:bodyPr>
            <a:normAutofit/>
          </a:bodyPr>
          <a:lstStyle/>
          <a:p>
            <a:r>
              <a:rPr lang="fr-FR" sz="3200" b="1" dirty="0"/>
              <a:t>Références bibliographiques</a:t>
            </a:r>
          </a:p>
        </p:txBody>
      </p:sp>
      <p:sp>
        <p:nvSpPr>
          <p:cNvPr id="4" name="ZoneTexte 3">
            <a:extLst>
              <a:ext uri="{FF2B5EF4-FFF2-40B4-BE49-F238E27FC236}">
                <a16:creationId xmlns:a16="http://schemas.microsoft.com/office/drawing/2014/main" id="{9FF487A1-0006-4304-B512-75895C9F522B}"/>
              </a:ext>
            </a:extLst>
          </p:cNvPr>
          <p:cNvSpPr txBox="1"/>
          <p:nvPr/>
        </p:nvSpPr>
        <p:spPr>
          <a:xfrm>
            <a:off x="0" y="794802"/>
            <a:ext cx="12010471" cy="60631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Ambert, M. </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(2018). Education collaborative et apprentissage. Dans Frisch, M. (dir.). </a:t>
            </a:r>
            <a:r>
              <a:rPr kumimoji="0" lang="it-IT" sz="1600" b="0" i="1"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Constructions de savoirs et de dispositifs</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 Paris : l’harmattan, p.428-443.</a:t>
            </a:r>
            <a:endParaRPr kumimoji="0" lang="fr-FR"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Babeau, O. </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(2020). </a:t>
            </a:r>
            <a:r>
              <a:rPr kumimoji="0" lang="it-IT" sz="1600" b="0" i="1"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Le nouveau désordre numérique</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 Paris : Buchet-Chastel.</a:t>
            </a:r>
            <a:endParaRPr kumimoji="0" lang="fr-FR"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1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Lucida Sans" panose="020B0602030504020204" pitchFamily="34" charset="0"/>
              </a:rPr>
              <a:t>Fain, M., Cifali, M., Enriquez, E., Cournut, J.. </a:t>
            </a:r>
            <a:r>
              <a:rPr kumimoji="0" lang="it-IT" sz="1600" b="0" i="0" u="none" strike="noStrike" kern="1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Lucida Sans" panose="020B0602030504020204" pitchFamily="34" charset="0"/>
              </a:rPr>
              <a:t>(1987).  </a:t>
            </a:r>
            <a:r>
              <a:rPr kumimoji="0" lang="it-IT" sz="1600" b="0" i="1" u="none" strike="noStrike" kern="1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Lucida Sans" panose="020B0602030504020204" pitchFamily="34" charset="0"/>
              </a:rPr>
              <a:t>Les Trois Métiers impossibles</a:t>
            </a:r>
            <a:r>
              <a:rPr kumimoji="0" lang="it-IT" sz="1600" b="0" i="0" u="none" strike="noStrike" kern="11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Lucida Sans" panose="020B0602030504020204" pitchFamily="34" charset="0"/>
              </a:rPr>
              <a:t>, Paris, Les Belles Lettres.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Burton et al. </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(2011). “Vers une typologie des dispositifs hybrides de formation en enseignement supérieur”. </a:t>
            </a:r>
            <a:r>
              <a:rPr kumimoji="0" lang="it-IT" sz="1600" b="0" i="1"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Distance et savoirs</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 1 (9), p.69-96, DOI: </a:t>
            </a:r>
            <a:r>
              <a:rPr kumimoji="0" lang="it-IT" sz="1600" b="0" i="0" u="sng" strike="noStrike" kern="5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Lucida Sans" panose="020B0602030504020204" pitchFamily="34" charset="0"/>
                <a:hlinkClick r:id="rId2"/>
              </a:rPr>
              <a:t>10.3166/ds.9.69-96</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 </a:t>
            </a:r>
            <a:endParaRPr kumimoji="0" lang="fr-FR"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Charlier, B., Deschryver, N. Et Peraya, D. </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(2006). “Apprendre en présence et à distance. Une définition des dispsoitifs hybrides”, </a:t>
            </a:r>
            <a:r>
              <a:rPr kumimoji="0" lang="it-IT" sz="1600" b="0" i="1"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Distances et savoirs</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 vol.4, p.469-496. URL : </a:t>
            </a:r>
            <a:r>
              <a:rPr kumimoji="0" lang="it-IT" sz="1600" b="0" i="0" u="sng" strike="noStrike" kern="5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Lucida Sans" panose="020B0602030504020204" pitchFamily="34" charset="0"/>
                <a:hlinkClick r:id="rId3"/>
              </a:rPr>
              <a:t>https://www.cairn.info/revue-distances-et-savoirs-2006-4-page-469.htm</a:t>
            </a:r>
            <a:endParaRPr kumimoji="0" lang="fr-FR"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Delion</a:t>
            </a:r>
            <a:r>
              <a:rPr kumimoji="0" lang="fr-FR" sz="1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 </a:t>
            </a:r>
            <a:r>
              <a:rPr kumimoji="0" lang="fr-FR"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(2018). </a:t>
            </a:r>
            <a:r>
              <a:rPr kumimoji="0" lang="fr-FR" sz="1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Fonction </a:t>
            </a:r>
            <a:r>
              <a:rPr kumimoji="0" lang="fr-FR" sz="16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phorique</a:t>
            </a:r>
            <a:r>
              <a:rPr kumimoji="0" lang="fr-FR" sz="16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holding et institution. </a:t>
            </a:r>
            <a:r>
              <a:rPr kumimoji="0" lang="fr-FR" sz="1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Érès</a:t>
            </a:r>
            <a:r>
              <a:rPr kumimoji="0" lang="fr-FR"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fr-FR" sz="1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Thémapsy</a:t>
            </a:r>
            <a:r>
              <a:rPr kumimoji="0" lang="fr-FR"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2018, 128 pages. ISBN : 9782749258553. DOI : 10.3917/eres.delio.2018.01. URL : https://www.cairn.info/fonction-phorique-holding-et-institution--9782749258553.htm </a:t>
            </a:r>
          </a:p>
          <a:p>
            <a:pPr algn="just" defTabSz="457200">
              <a:defRPr/>
            </a:pPr>
            <a:r>
              <a:rPr lang="fr-FR" sz="1600" b="1" dirty="0">
                <a:latin typeface="Times New Roman" panose="02020603050405020304" pitchFamily="18" charset="0"/>
                <a:cs typeface="Times New Roman" panose="02020603050405020304" pitchFamily="18" charset="0"/>
              </a:rPr>
              <a:t>Frisch, M. </a:t>
            </a:r>
            <a:r>
              <a:rPr lang="fr-FR" sz="1600" dirty="0">
                <a:latin typeface="Times New Roman" panose="02020603050405020304" pitchFamily="18" charset="0"/>
                <a:cs typeface="Times New Roman" panose="02020603050405020304" pitchFamily="18" charset="0"/>
              </a:rPr>
              <a:t>(2022). « Hybrider sans déshumaniser dans les métiers de l’humain et les recherches en sciences de l’éducation et de la formation pendant le confinement », in </a:t>
            </a:r>
            <a:r>
              <a:rPr lang="fr-FR" sz="1600" dirty="0" err="1">
                <a:latin typeface="Times New Roman" panose="02020603050405020304" pitchFamily="18" charset="0"/>
                <a:cs typeface="Times New Roman" panose="02020603050405020304" pitchFamily="18" charset="0"/>
              </a:rPr>
              <a:t>Bost</a:t>
            </a:r>
            <a:r>
              <a:rPr lang="fr-FR" sz="1600" dirty="0">
                <a:latin typeface="Times New Roman" panose="02020603050405020304" pitchFamily="18" charset="0"/>
                <a:cs typeface="Times New Roman" panose="02020603050405020304" pitchFamily="18" charset="0"/>
              </a:rPr>
              <a:t>, F. ; </a:t>
            </a:r>
            <a:r>
              <a:rPr lang="fr-FR" sz="1600" dirty="0" err="1">
                <a:latin typeface="Times New Roman" panose="02020603050405020304" pitchFamily="18" charset="0"/>
                <a:cs typeface="Times New Roman" panose="02020603050405020304" pitchFamily="18" charset="0"/>
              </a:rPr>
              <a:t>Delettre</a:t>
            </a:r>
            <a:r>
              <a:rPr lang="fr-FR" sz="1600" dirty="0">
                <a:latin typeface="Times New Roman" panose="02020603050405020304" pitchFamily="18" charset="0"/>
                <a:cs typeface="Times New Roman" panose="02020603050405020304" pitchFamily="18" charset="0"/>
              </a:rPr>
              <a:t>, P. ; </a:t>
            </a:r>
            <a:r>
              <a:rPr lang="fr-FR" sz="1600" dirty="0" err="1">
                <a:latin typeface="Times New Roman" panose="02020603050405020304" pitchFamily="18" charset="0"/>
                <a:cs typeface="Times New Roman" panose="02020603050405020304" pitchFamily="18" charset="0"/>
              </a:rPr>
              <a:t>Odou</a:t>
            </a:r>
            <a:r>
              <a:rPr lang="fr-FR" sz="1600" dirty="0">
                <a:latin typeface="Times New Roman" panose="02020603050405020304" pitchFamily="18" charset="0"/>
                <a:cs typeface="Times New Roman" panose="02020603050405020304" pitchFamily="18" charset="0"/>
              </a:rPr>
              <a:t>., P. ; Ranvier, A. ; </a:t>
            </a:r>
            <a:r>
              <a:rPr lang="fr-FR" sz="1600" dirty="0" err="1">
                <a:latin typeface="Times New Roman" panose="02020603050405020304" pitchFamily="18" charset="0"/>
                <a:cs typeface="Times New Roman" panose="02020603050405020304" pitchFamily="18" charset="0"/>
              </a:rPr>
              <a:t>Thuriot</a:t>
            </a:r>
            <a:r>
              <a:rPr lang="fr-FR" sz="1600" dirty="0">
                <a:latin typeface="Times New Roman" panose="02020603050405020304" pitchFamily="18" charset="0"/>
                <a:cs typeface="Times New Roman" panose="02020603050405020304" pitchFamily="18" charset="0"/>
              </a:rPr>
              <a:t>, F. (</a:t>
            </a:r>
            <a:r>
              <a:rPr lang="fr-FR" sz="1600" dirty="0" err="1">
                <a:latin typeface="Times New Roman" panose="02020603050405020304" pitchFamily="18" charset="0"/>
                <a:cs typeface="Times New Roman" panose="02020603050405020304" pitchFamily="18" charset="0"/>
              </a:rPr>
              <a:t>dir</a:t>
            </a:r>
            <a:r>
              <a:rPr lang="fr-FR" sz="1600" dirty="0">
                <a:latin typeface="Times New Roman" panose="02020603050405020304" pitchFamily="18" charset="0"/>
                <a:cs typeface="Times New Roman" panose="02020603050405020304" pitchFamily="18" charset="0"/>
              </a:rPr>
              <a:t>.), </a:t>
            </a:r>
            <a:r>
              <a:rPr lang="fr-FR" sz="1600" i="1" dirty="0">
                <a:latin typeface="Times New Roman" panose="02020603050405020304" pitchFamily="18" charset="0"/>
                <a:cs typeface="Times New Roman" panose="02020603050405020304" pitchFamily="18" charset="0"/>
              </a:rPr>
              <a:t>Les épidémies au prisme des SHS. De quelles crises les épidémies sont-elles porteuses ?.</a:t>
            </a:r>
            <a:r>
              <a:rPr lang="fr-FR" sz="1600" dirty="0">
                <a:latin typeface="Times New Roman" panose="02020603050405020304" pitchFamily="18" charset="0"/>
                <a:cs typeface="Times New Roman" panose="02020603050405020304" pitchFamily="18" charset="0"/>
              </a:rPr>
              <a:t>, Editions des archives contemporaines, France, ISBN : 9782813004659, (pp. 239-250), </a:t>
            </a:r>
            <a:r>
              <a:rPr lang="fr-FR" sz="1600" dirty="0" err="1">
                <a:latin typeface="Times New Roman" panose="02020603050405020304" pitchFamily="18" charset="0"/>
                <a:cs typeface="Times New Roman" panose="02020603050405020304" pitchFamily="18" charset="0"/>
              </a:rPr>
              <a:t>doi</a:t>
            </a:r>
            <a:r>
              <a:rPr lang="fr-FR" sz="1600" dirty="0">
                <a:latin typeface="Times New Roman" panose="02020603050405020304" pitchFamily="18" charset="0"/>
                <a:cs typeface="Times New Roman" panose="02020603050405020304" pitchFamily="18" charset="0"/>
              </a:rPr>
              <a:t> : </a:t>
            </a:r>
            <a:r>
              <a:rPr lang="fr-FR" sz="1600" u="sng" dirty="0">
                <a:latin typeface="Times New Roman" panose="02020603050405020304" pitchFamily="18" charset="0"/>
                <a:cs typeface="Times New Roman" panose="02020603050405020304" pitchFamily="18" charset="0"/>
                <a:hlinkClick r:id="rId4"/>
              </a:rPr>
              <a:t>https://doi.org/10.17184/eac.6010</a:t>
            </a:r>
            <a:endParaRPr lang="fr-FR" sz="1600" dirty="0">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Frisch, M.</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(2020). </a:t>
            </a:r>
            <a:r>
              <a:rPr kumimoji="0" lang="it-IT" sz="1600" b="0" i="1"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Didactique de l’Information-Documentation et développement d’une posture de recherche dans les métiers de l’humain et en intelligence collective</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Paris : L’harmattan.</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5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Frisch, M. </a:t>
            </a:r>
            <a:r>
              <a:rPr kumimoji="0" lang="fr-FR" sz="1600" b="0" i="0" u="none" strike="noStrike" kern="15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(2016).  Des modèles et des concepts en question pour une didactique de l’Information-Documentation et proposition d’une matrice curriculaire dynamique. Tréma, 45, 43-57.</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Mahyeux, D. </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(2021). Entre ombre et lumière, l’esquisse d’une épidémie. </a:t>
            </a:r>
            <a:r>
              <a:rPr kumimoji="0" lang="it-IT" sz="1600" b="0" i="1"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Nouvelle Revue de l'Enfance et de l'Adolescence</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 H-, 19-48. </a:t>
            </a:r>
            <a:r>
              <a:rPr kumimoji="0" lang="it-IT" sz="1600" b="0" i="0" u="none" strike="noStrike" kern="5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Lucida Sans" panose="020B0602030504020204" pitchFamily="34" charset="0"/>
                <a:hlinkClick r:id="rId5"/>
              </a:rPr>
              <a:t>https://doi.org/10.3917/nrea.hs01.0019</a:t>
            </a:r>
            <a:endParaRPr kumimoji="0" lang="it-IT" sz="1600" b="0" i="0" u="none" strike="noStrike" kern="5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Lucida Sans" panose="020B0602030504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1600" b="1"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Paragot, J.M. </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(2020). </a:t>
            </a:r>
            <a:r>
              <a:rPr kumimoji="0" lang="it-IT" sz="1600" b="0" i="1"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Chroniques du confinement : Du soi professionnel confiné au soi personnel continué</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 Paris : </a:t>
            </a:r>
            <a:r>
              <a:rPr kumimoji="0" lang="it-IT" sz="1600" b="0" i="0" u="sng" strike="noStrike" kern="5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Lucida Sans" panose="020B0602030504020204" pitchFamily="34" charset="0"/>
                <a:hlinkClick r:id="rId6"/>
              </a:rPr>
              <a:t>l'Harmattan</a:t>
            </a:r>
            <a:r>
              <a:rPr kumimoji="0" lang="it-IT"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rPr>
              <a:t>. Paris. </a:t>
            </a:r>
            <a:endParaRPr kumimoji="0" lang="fr-FR" sz="16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5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Lucida Sans" panose="020B0602030504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5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Lucida Sans" panose="020B0602030504020204" pitchFamily="34" charset="0"/>
            </a:endParaRPr>
          </a:p>
        </p:txBody>
      </p:sp>
    </p:spTree>
    <p:extLst>
      <p:ext uri="{BB962C8B-B14F-4D97-AF65-F5344CB8AC3E}">
        <p14:creationId xmlns:p14="http://schemas.microsoft.com/office/powerpoint/2010/main" val="259512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TROIS QUESTIONS CLES</a:t>
            </a:r>
          </a:p>
        </p:txBody>
      </p:sp>
      <p:sp>
        <p:nvSpPr>
          <p:cNvPr id="3" name="ZoneTexte 2"/>
          <p:cNvSpPr txBox="1"/>
          <p:nvPr/>
        </p:nvSpPr>
        <p:spPr>
          <a:xfrm>
            <a:off x="1051100" y="1905000"/>
            <a:ext cx="915405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Fort de ces constats problématiques</a:t>
            </a:r>
            <a:r>
              <a:rPr kumimoji="0" lang="fr-FR" sz="1800" b="0" i="0" u="none" strike="noStrike" kern="1200" cap="none" spc="0" normalizeH="0" noProof="0" dirty="0">
                <a:ln>
                  <a:noFill/>
                </a:ln>
                <a:solidFill>
                  <a:prstClr val="black"/>
                </a:solidFill>
                <a:effectLst/>
                <a:uLnTx/>
                <a:uFillTx/>
                <a:latin typeface="Century Gothic" panose="020B0502020202020204"/>
                <a:ea typeface="+mn-ea"/>
                <a:cs typeface="+mn-cs"/>
              </a:rPr>
              <a:t> : </a:t>
            </a: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solidFill>
                <a:prstClr val="black"/>
              </a:solidFill>
              <a:latin typeface="Century Gothic" panose="020B0502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Comment préserver une forme de complexité et une articulation entre recherche, éducation, formation et professionnalisation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err="1">
                <a:ln>
                  <a:noFill/>
                </a:ln>
                <a:solidFill>
                  <a:srgbClr val="C00000"/>
                </a:solidFill>
                <a:effectLst/>
                <a:uLnTx/>
                <a:uFillTx/>
                <a:latin typeface="Century Gothic" panose="020B0502020202020204"/>
                <a:ea typeface="+mn-ea"/>
                <a:cs typeface="+mn-cs"/>
              </a:rPr>
              <a:t>Reliance</a:t>
            </a:r>
            <a:r>
              <a:rPr kumimoji="0" lang="fr-FR" sz="1800" b="0" i="1" u="none" strike="noStrike" kern="1200" cap="none" spc="0" normalizeH="0" baseline="0" noProof="0" dirty="0">
                <a:ln>
                  <a:noFill/>
                </a:ln>
                <a:solidFill>
                  <a:srgbClr val="C00000"/>
                </a:solidFill>
                <a:effectLst/>
                <a:uLnTx/>
                <a:uFillTx/>
                <a:latin typeface="Century Gothic" panose="020B0502020202020204"/>
                <a:ea typeface="+mn-ea"/>
                <a:cs typeface="+mn-cs"/>
              </a:rPr>
              <a:t> et interdépendance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Comment maintenir des formes d’analyse permettant de conceptualiser le « réel de l’activité » sans renoncer à la formation de l’esprit critique et à « l’efficacité réflexive » (Frisch, 2016)</a:t>
            </a:r>
            <a:r>
              <a:rPr kumimoji="0" lang="fr-FR" sz="1800" b="0" i="0" u="none" strike="noStrike" kern="1200" cap="none" spc="0" normalizeH="0" noProof="0" dirty="0">
                <a:ln>
                  <a:noFill/>
                </a:ln>
                <a:solidFill>
                  <a:prstClr val="black"/>
                </a:solidFill>
                <a:effectLst/>
                <a:uLnTx/>
                <a:uFillTx/>
                <a:latin typeface="Century Gothic" panose="020B0502020202020204"/>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noProof="0" dirty="0">
                <a:ln>
                  <a:noFill/>
                </a:ln>
                <a:solidFill>
                  <a:srgbClr val="C00000"/>
                </a:solidFill>
                <a:effectLst/>
                <a:uLnTx/>
                <a:uFillTx/>
                <a:latin typeface="Century Gothic" panose="020B0502020202020204"/>
                <a:ea typeface="+mn-ea"/>
                <a:cs typeface="+mn-cs"/>
              </a:rPr>
              <a:t>La professionnalisation au-delà de la notion de compétence</a:t>
            </a:r>
            <a:endParaRPr kumimoji="0" lang="fr-FR" sz="1800" b="0" i="1" u="none" strike="noStrike" kern="1200" cap="none" spc="0" normalizeH="0" baseline="0" noProof="0" dirty="0">
              <a:ln>
                <a:noFill/>
              </a:ln>
              <a:solidFill>
                <a:srgbClr val="C00000"/>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entury Gothic" panose="020B0502020202020204"/>
                <a:ea typeface="+mn-ea"/>
                <a:cs typeface="+mn-cs"/>
              </a:rPr>
              <a:t>Comment en même temps garantir un avenir scientifique pour des recherches en didactiques et en sciences de l’éducation et de la formation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srgbClr val="C00000"/>
                </a:solidFill>
                <a:effectLst/>
                <a:uLnTx/>
                <a:uFillTx/>
                <a:latin typeface="Century Gothic" panose="020B0502020202020204"/>
                <a:ea typeface="+mn-ea"/>
                <a:cs typeface="+mn-cs"/>
              </a:rPr>
              <a:t>Les</a:t>
            </a:r>
            <a:r>
              <a:rPr kumimoji="0" lang="fr-FR" sz="1800" b="0" i="1" u="none" strike="noStrike" kern="1200" cap="none" spc="0" normalizeH="0" noProof="0" dirty="0">
                <a:ln>
                  <a:noFill/>
                </a:ln>
                <a:solidFill>
                  <a:srgbClr val="C00000"/>
                </a:solidFill>
                <a:effectLst/>
                <a:uLnTx/>
                <a:uFillTx/>
                <a:latin typeface="Century Gothic" panose="020B0502020202020204"/>
                <a:ea typeface="+mn-ea"/>
                <a:cs typeface="+mn-cs"/>
              </a:rPr>
              <a:t> didactiques au-delà d’une vision strictement disciplinaire</a:t>
            </a:r>
            <a:endParaRPr kumimoji="0" lang="fr-FR" sz="1800" b="0" i="1" u="none" strike="noStrike" kern="1200" cap="none" spc="0" normalizeH="0" baseline="0" noProof="0" dirty="0">
              <a:ln>
                <a:noFill/>
              </a:ln>
              <a:solidFill>
                <a:srgbClr val="C000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0107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5279" y="567665"/>
            <a:ext cx="4936765" cy="1280890"/>
          </a:xfrm>
        </p:spPr>
        <p:txBody>
          <a:bodyPr/>
          <a:lstStyle/>
          <a:p>
            <a:r>
              <a:rPr lang="fr-FR" b="1" dirty="0"/>
              <a:t>Hypothèse</a:t>
            </a:r>
          </a:p>
        </p:txBody>
      </p:sp>
      <p:sp>
        <p:nvSpPr>
          <p:cNvPr id="3" name="Rectangle 2"/>
          <p:cNvSpPr/>
          <p:nvPr/>
        </p:nvSpPr>
        <p:spPr>
          <a:xfrm>
            <a:off x="704411" y="2243666"/>
            <a:ext cx="9207234" cy="1870512"/>
          </a:xfrm>
          <a:prstGeom prst="rect">
            <a:avLst/>
          </a:prstGeom>
        </p:spPr>
        <p:txBody>
          <a:bodyPr wrap="square">
            <a:spAutoFit/>
          </a:bodyPr>
          <a:lstStyle/>
          <a:p>
            <a:pPr marL="0" marR="0" lvl="0" indent="449580" algn="just" defTabSz="914400" rtl="0" eaLnBrk="1" fontAlgn="auto" latinLnBrk="0" hangingPunct="1">
              <a:lnSpc>
                <a:spcPct val="107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Century Gothic" panose="020B0502020202020204"/>
              <a:ea typeface="Calibri" panose="020F0502020204030204" pitchFamily="34" charset="0"/>
              <a:cs typeface="Calibri" panose="020F0502020204030204" pitchFamily="34" charset="0"/>
            </a:endParaRPr>
          </a:p>
          <a:p>
            <a:pPr marL="0" marR="0" lvl="0" indent="449580" algn="just" defTabSz="914400" rtl="0" eaLnBrk="1" fontAlgn="auto" latinLnBrk="0" hangingPunct="1">
              <a:lnSpc>
                <a:spcPct val="107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entury Gothic" panose="020B0502020202020204"/>
                <a:ea typeface="Calibri" panose="020F0502020204030204" pitchFamily="34" charset="0"/>
                <a:cs typeface="Calibri" panose="020F0502020204030204" pitchFamily="34" charset="0"/>
              </a:rPr>
              <a:t>Nous faisons l’hypothèse que ces constats sont dus à des environnements de travail non pensés en </a:t>
            </a:r>
            <a:r>
              <a:rPr kumimoji="0" lang="fr-FR" sz="1800" b="1" i="0" u="none" strike="noStrike" kern="1200" cap="none" spc="0" normalizeH="0" baseline="0" noProof="0" dirty="0">
                <a:ln>
                  <a:noFill/>
                </a:ln>
                <a:solidFill>
                  <a:srgbClr val="000000"/>
                </a:solidFill>
                <a:effectLst/>
                <a:uLnTx/>
                <a:uFillTx/>
                <a:latin typeface="Century Gothic" panose="020B0502020202020204"/>
                <a:ea typeface="Calibri" panose="020F0502020204030204" pitchFamily="34" charset="0"/>
                <a:cs typeface="Calibri" panose="020F0502020204030204" pitchFamily="34" charset="0"/>
              </a:rPr>
              <a:t>intelligence collective</a:t>
            </a:r>
            <a:r>
              <a:rPr lang="fr-FR" dirty="0">
                <a:solidFill>
                  <a:srgbClr val="000000"/>
                </a:solidFill>
                <a:latin typeface="Century Gothic" panose="020B0502020202020204"/>
                <a:ea typeface="Calibri" panose="020F0502020204030204" pitchFamily="34" charset="0"/>
                <a:cs typeface="Calibri" panose="020F0502020204030204" pitchFamily="34" charset="0"/>
              </a:rPr>
              <a:t>, ainsi qu’</a:t>
            </a:r>
            <a:r>
              <a:rPr kumimoji="0" lang="fr-FR" sz="1800" b="0" i="0" u="none" strike="noStrike" kern="1200" cap="none" spc="0" normalizeH="0" baseline="0" noProof="0" dirty="0">
                <a:ln>
                  <a:noFill/>
                </a:ln>
                <a:solidFill>
                  <a:srgbClr val="000000"/>
                </a:solidFill>
                <a:effectLst/>
                <a:uLnTx/>
                <a:uFillTx/>
                <a:latin typeface="Century Gothic" panose="020B0502020202020204"/>
                <a:ea typeface="Calibri" panose="020F0502020204030204" pitchFamily="34" charset="0"/>
                <a:cs typeface="Calibri" panose="020F0502020204030204" pitchFamily="34" charset="0"/>
              </a:rPr>
              <a:t>à des moments de travail qui ne tiennent pas compte des savoirs et des pratiques sociales didactisés et qui ne permettent pas d’éprouver les innovations sociales, politiques et professionnelles (Frisch, 2020).</a:t>
            </a:r>
            <a:endParaRPr kumimoji="0" lang="fr-FR" sz="1800" b="0" i="0" u="none" strike="noStrike" kern="12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779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8836" y="409621"/>
            <a:ext cx="7770276" cy="1280890"/>
          </a:xfrm>
        </p:spPr>
        <p:txBody>
          <a:bodyPr>
            <a:normAutofit fontScale="90000"/>
          </a:bodyPr>
          <a:lstStyle/>
          <a:p>
            <a:pPr>
              <a:lnSpc>
                <a:spcPct val="107000"/>
              </a:lnSpc>
              <a:spcAft>
                <a:spcPts val="0"/>
              </a:spcAft>
            </a:pPr>
            <a:r>
              <a:rPr lang="fr-FR" b="1" dirty="0">
                <a:ea typeface="Calibri" panose="020F0502020204030204" pitchFamily="34" charset="0"/>
                <a:cs typeface="Times New Roman" panose="02020603050405020304" pitchFamily="18" charset="0"/>
              </a:rPr>
              <a:t>Intégration d’une Posture de recherche dans les pratiques avec les praticiens </a:t>
            </a:r>
            <a:br>
              <a:rPr lang="fr-FR" sz="3200" dirty="0">
                <a:ea typeface="Calibri" panose="020F0502020204030204" pitchFamily="34" charset="0"/>
                <a:cs typeface="Times New Roman" panose="02020603050405020304" pitchFamily="18" charset="0"/>
              </a:rPr>
            </a:br>
            <a:r>
              <a:rPr lang="fr-FR" dirty="0">
                <a:ea typeface="Calibri" panose="020F0502020204030204" pitchFamily="34" charset="0"/>
                <a:cs typeface="Times New Roman" panose="02020603050405020304" pitchFamily="18" charset="0"/>
              </a:rPr>
              <a:t> </a:t>
            </a:r>
            <a:br>
              <a:rPr lang="fr-FR" sz="3200" dirty="0">
                <a:ea typeface="Calibri" panose="020F0502020204030204" pitchFamily="34" charset="0"/>
                <a:cs typeface="Times New Roman" panose="02020603050405020304" pitchFamily="18" charset="0"/>
              </a:rPr>
            </a:br>
            <a:endParaRPr lang="fr-FR" b="1" dirty="0"/>
          </a:p>
        </p:txBody>
      </p:sp>
      <p:sp>
        <p:nvSpPr>
          <p:cNvPr id="3" name="Rectangle 2"/>
          <p:cNvSpPr/>
          <p:nvPr/>
        </p:nvSpPr>
        <p:spPr>
          <a:xfrm>
            <a:off x="1004709" y="2201418"/>
            <a:ext cx="8861779" cy="4340291"/>
          </a:xfrm>
          <a:prstGeom prst="rect">
            <a:avLst/>
          </a:prstGeom>
        </p:spPr>
        <p:txBody>
          <a:bodyPr wrap="square">
            <a:spAutoFit/>
          </a:bodyPr>
          <a:lstStyle/>
          <a:p>
            <a:pPr indent="449580" algn="just">
              <a:lnSpc>
                <a:spcPct val="107000"/>
              </a:lnSpc>
              <a:spcAft>
                <a:spcPts val="0"/>
              </a:spcAft>
            </a:pPr>
            <a:r>
              <a:rPr lang="fr-FR" dirty="0">
                <a:latin typeface="+mj-lt"/>
                <a:ea typeface="Calibri" panose="020F0502020204030204" pitchFamily="34" charset="0"/>
                <a:cs typeface="Times New Roman" panose="02020603050405020304" pitchFamily="18" charset="0"/>
              </a:rPr>
              <a:t>Dans un rapport « récent » (2020) réalisé par le </a:t>
            </a:r>
            <a:r>
              <a:rPr lang="fr-FR" dirty="0" err="1">
                <a:latin typeface="+mj-lt"/>
                <a:ea typeface="Calibri" panose="020F0502020204030204" pitchFamily="34" charset="0"/>
                <a:cs typeface="Times New Roman" panose="02020603050405020304" pitchFamily="18" charset="0"/>
              </a:rPr>
              <a:t>Cnesco</a:t>
            </a:r>
            <a:r>
              <a:rPr lang="fr-FR" dirty="0">
                <a:latin typeface="+mj-lt"/>
                <a:ea typeface="Calibri" panose="020F0502020204030204" pitchFamily="34" charset="0"/>
                <a:cs typeface="Times New Roman" panose="02020603050405020304" pitchFamily="18" charset="0"/>
              </a:rPr>
              <a:t> au sujet des voies possibles de la formation continue et du développement professionnel des personnels d’éducation, et, parmi les quinze propositions qui ont été faites, Régis Mallet pointe le problème « </a:t>
            </a:r>
            <a:r>
              <a:rPr lang="fr-FR" i="1" dirty="0">
                <a:latin typeface="+mj-lt"/>
                <a:ea typeface="Calibri" panose="020F0502020204030204" pitchFamily="34" charset="0"/>
                <a:cs typeface="Times New Roman" panose="02020603050405020304" pitchFamily="18" charset="0"/>
              </a:rPr>
              <a:t>d’un modèle de formation très descendant en France</a:t>
            </a:r>
            <a:r>
              <a:rPr lang="fr-FR" dirty="0">
                <a:latin typeface="+mj-lt"/>
                <a:ea typeface="Calibri" panose="020F0502020204030204" pitchFamily="34" charset="0"/>
                <a:cs typeface="Times New Roman" panose="02020603050405020304" pitchFamily="18" charset="0"/>
              </a:rPr>
              <a:t>. ». Il souligne ensuite qu’il faut « </a:t>
            </a:r>
            <a:r>
              <a:rPr lang="fr-FR" i="1" dirty="0">
                <a:latin typeface="+mj-lt"/>
                <a:ea typeface="Calibri" panose="020F0502020204030204" pitchFamily="34" charset="0"/>
                <a:cs typeface="Times New Roman" panose="02020603050405020304" pitchFamily="18" charset="0"/>
              </a:rPr>
              <a:t>envisager la recherche comme une posture à développer chez les enseignants pour les engager dans des collectifs enseignants de formation. Ce qui passe par l’aménagement du temps de travail et par la reconnaissance institutionnelle</a:t>
            </a:r>
            <a:r>
              <a:rPr lang="fr-FR" dirty="0">
                <a:latin typeface="+mj-lt"/>
                <a:ea typeface="Calibri" panose="020F0502020204030204" pitchFamily="34" charset="0"/>
                <a:cs typeface="Times New Roman" panose="02020603050405020304" pitchFamily="18" charset="0"/>
              </a:rPr>
              <a:t> ».</a:t>
            </a:r>
            <a:endParaRPr lang="fr-FR" sz="1600" dirty="0">
              <a:latin typeface="+mj-lt"/>
              <a:ea typeface="Calibri" panose="020F0502020204030204" pitchFamily="34" charset="0"/>
              <a:cs typeface="Times New Roman" panose="02020603050405020304" pitchFamily="18" charset="0"/>
            </a:endParaRPr>
          </a:p>
          <a:p>
            <a:pPr indent="449580" algn="just">
              <a:lnSpc>
                <a:spcPct val="107000"/>
              </a:lnSpc>
              <a:spcAft>
                <a:spcPts val="0"/>
              </a:spcAft>
            </a:pPr>
            <a:r>
              <a:rPr lang="fr-FR" dirty="0">
                <a:latin typeface="+mj-lt"/>
                <a:ea typeface="Calibri" panose="020F0502020204030204" pitchFamily="34" charset="0"/>
                <a:cs typeface="Times New Roman" panose="02020603050405020304" pitchFamily="18" charset="0"/>
              </a:rPr>
              <a:t> </a:t>
            </a:r>
            <a:endParaRPr lang="fr-FR" sz="1600" dirty="0">
              <a:latin typeface="+mj-lt"/>
              <a:ea typeface="Calibri" panose="020F0502020204030204" pitchFamily="34" charset="0"/>
              <a:cs typeface="Times New Roman" panose="02020603050405020304" pitchFamily="18" charset="0"/>
            </a:endParaRPr>
          </a:p>
          <a:p>
            <a:pPr indent="449580" algn="just">
              <a:lnSpc>
                <a:spcPct val="107000"/>
              </a:lnSpc>
              <a:spcAft>
                <a:spcPts val="0"/>
              </a:spcAft>
            </a:pPr>
            <a:r>
              <a:rPr lang="fr-FR" b="1" dirty="0">
                <a:solidFill>
                  <a:srgbClr val="C00000"/>
                </a:solidFill>
                <a:latin typeface="+mj-lt"/>
                <a:ea typeface="Calibri" panose="020F0502020204030204" pitchFamily="34" charset="0"/>
                <a:cs typeface="Times New Roman" panose="02020603050405020304" pitchFamily="18" charset="0"/>
              </a:rPr>
              <a:t>Intégrer une Posture de recherche et des modèles moins descendants en France : un des enjeux dans mes travaux </a:t>
            </a:r>
            <a:r>
              <a:rPr lang="fr-FR" b="1" dirty="0">
                <a:latin typeface="+mj-lt"/>
                <a:ea typeface="Calibri" panose="020F0502020204030204" pitchFamily="34" charset="0"/>
                <a:cs typeface="Times New Roman" panose="02020603050405020304" pitchFamily="18" charset="0"/>
              </a:rPr>
              <a:t>(HDR soutenue en 2016, et publiée en 2020)</a:t>
            </a:r>
            <a:endParaRPr lang="fr-FR" sz="1600" b="1" dirty="0">
              <a:latin typeface="+mj-lt"/>
              <a:ea typeface="Calibri" panose="020F0502020204030204" pitchFamily="34" charset="0"/>
              <a:cs typeface="Times New Roman" panose="02020603050405020304" pitchFamily="18" charset="0"/>
            </a:endParaRPr>
          </a:p>
          <a:p>
            <a:pPr indent="449580" algn="just">
              <a:lnSpc>
                <a:spcPct val="107000"/>
              </a:lnSpc>
              <a:spcAft>
                <a:spcPts val="0"/>
              </a:spcAft>
            </a:pPr>
            <a:r>
              <a:rPr lang="fr-F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http://www.cnesco.fr/fr/conference-de-comparaisons-internationales-2020-la-formation-continue-et-le-developpement-professionnel-des-personnels-deducation/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190191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5.xml><?xml version="1.0" encoding="utf-8"?>
<a:theme xmlns:a="http://schemas.openxmlformats.org/drawingml/2006/main" name="Cornice">
  <a:themeElements>
    <a:clrScheme name="Personalizzati 2">
      <a:dk1>
        <a:srgbClr val="000000"/>
      </a:dk1>
      <a:lt1>
        <a:srgbClr val="FFFFFF"/>
      </a:lt1>
      <a:dk2>
        <a:srgbClr val="545454"/>
      </a:dk2>
      <a:lt2>
        <a:srgbClr val="BFBFBF"/>
      </a:lt2>
      <a:accent1>
        <a:srgbClr val="BE1C00"/>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2" id="{C344A00D-219C-D943-B606-F5A2C96562EA}" vid="{D692BE4C-DAF7-5E42-81AA-22CD76A0718A}"/>
    </a:ext>
  </a:ext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7604</Words>
  <Application>Microsoft Office PowerPoint</Application>
  <PresentationFormat>Grand écran</PresentationFormat>
  <Paragraphs>595</Paragraphs>
  <Slides>69</Slides>
  <Notes>5</Notes>
  <HiddenSlides>0</HiddenSlides>
  <MMClips>0</MMClips>
  <ScaleCrop>false</ScaleCrop>
  <HeadingPairs>
    <vt:vector size="6" baseType="variant">
      <vt:variant>
        <vt:lpstr>Polices utilisées</vt:lpstr>
      </vt:variant>
      <vt:variant>
        <vt:i4>11</vt:i4>
      </vt:variant>
      <vt:variant>
        <vt:lpstr>Thème</vt:lpstr>
      </vt:variant>
      <vt:variant>
        <vt:i4>6</vt:i4>
      </vt:variant>
      <vt:variant>
        <vt:lpstr>Titres des diapositives</vt:lpstr>
      </vt:variant>
      <vt:variant>
        <vt:i4>69</vt:i4>
      </vt:variant>
    </vt:vector>
  </HeadingPairs>
  <TitlesOfParts>
    <vt:vector size="86" baseType="lpstr">
      <vt:lpstr>Arial</vt:lpstr>
      <vt:lpstr>Calibri</vt:lpstr>
      <vt:lpstr>Calibri Light</vt:lpstr>
      <vt:lpstr>Century</vt:lpstr>
      <vt:lpstr>Century Gothic</vt:lpstr>
      <vt:lpstr>Corbel</vt:lpstr>
      <vt:lpstr>Rockwell</vt:lpstr>
      <vt:lpstr>Times New Roman</vt:lpstr>
      <vt:lpstr>Wingdings</vt:lpstr>
      <vt:lpstr>Wingdings 2</vt:lpstr>
      <vt:lpstr>Wingdings 3</vt:lpstr>
      <vt:lpstr>Thème Office</vt:lpstr>
      <vt:lpstr>Brin</vt:lpstr>
      <vt:lpstr>1_Thème Office</vt:lpstr>
      <vt:lpstr>Atlas</vt:lpstr>
      <vt:lpstr>Cornice</vt:lpstr>
      <vt:lpstr>2_Thème Office</vt:lpstr>
      <vt:lpstr>Intervention AEIS 12/06/2023 Paris  Institut Curie</vt:lpstr>
      <vt:lpstr>Présentation PowerPoint</vt:lpstr>
      <vt:lpstr>Constats problématiques</vt:lpstr>
      <vt:lpstr>ENJEU</vt:lpstr>
      <vt:lpstr>Contexte pandémique et l’évolution des pratiques cf Transition </vt:lpstr>
      <vt:lpstr>Hybrider sans déshumaniser dans les métiers de l’humain et les recherches en sciences de l’éducation et de la formation pendant le confinement</vt:lpstr>
      <vt:lpstr>TROIS QUESTIONS CLES</vt:lpstr>
      <vt:lpstr>Hypothèse</vt:lpstr>
      <vt:lpstr>Intégration d’une Posture de recherche dans les pratiques avec les praticiens    </vt:lpstr>
      <vt:lpstr>Apports de nos propres recherches en didactiques à la communauté scientifique et professionnelle</vt:lpstr>
      <vt:lpstr>Présentation PowerPoint</vt:lpstr>
      <vt:lpstr>Le modèle didactique de l’Information-Documentation fondé sur des pratiques de recherches…</vt:lpstr>
      <vt:lpstr>Colloque de l’UNESCO 2017</vt:lpstr>
      <vt:lpstr>Une nouvelle définition de la documentation </vt:lpstr>
      <vt:lpstr>« Document et trace »</vt:lpstr>
      <vt:lpstr>Du document à l’activité Info-documentaire</vt:lpstr>
      <vt:lpstr>L’information-documentation</vt:lpstr>
      <vt:lpstr>Cadre théorique : Inscription de mes travaux dans …</vt:lpstr>
      <vt:lpstr>Un héritage scientifique</vt:lpstr>
      <vt:lpstr>Un parti pris épistémologique : les apports en sciences de l’éducation et de la formation par les recherches en didactiques </vt:lpstr>
      <vt:lpstr>Un parti pris épistémologique : les apports en sciences de l’éducation et de la formation par les recherches en didactiques</vt:lpstr>
      <vt:lpstr>Un parti pris épistémologique : les apports en sciences de l’éducation et de la formation par les recherches en didactiques</vt:lpstr>
      <vt:lpstr>Présentation PowerPoint</vt:lpstr>
      <vt:lpstr>Multiréférentialité, complexité et « captations didactiques » (Emergence de concepts, Frisch 2016)</vt:lpstr>
      <vt:lpstr>Didactiques et métiers de l’humain</vt:lpstr>
      <vt:lpstr>Intelligence collective</vt:lpstr>
      <vt:lpstr>Exemple de  question vive : Le lien Ecole – Société et le concept de pratique sociale de référence (Refaire culture commune)</vt:lpstr>
      <vt:lpstr>Exemple de  question vive : Le lien Ecole – Société et le concept de pratique sociale de référence (Refaire culture commune)</vt:lpstr>
      <vt:lpstr>Présentation PowerPoint</vt:lpstr>
      <vt:lpstr>Le concept de « contre-transposition »</vt:lpstr>
      <vt:lpstr>Posture de recherche d’étudiants en thèse en lien avec mes travaux</vt:lpstr>
      <vt:lpstr>Dans cette recherche:  Complexités du métier de clown en établissement de soins …</vt:lpstr>
      <vt:lpstr>Professionnel groups of librarians- teachers :  2. Framework</vt:lpstr>
      <vt:lpstr>Présentation PowerPoint</vt:lpstr>
      <vt:lpstr>LE DISPOSITIF IDEKI</vt:lpstr>
      <vt:lpstr> UN ESPACE D’INFORMATION, DE DOCUMENTATION, D’ÉCHANGE, DE PRODUCTION DE CONSTRUCTION DE SAVOIRS ET DE CONNAISSANCES</vt:lpstr>
      <vt:lpstr>La plateforme : un objet interfaciel</vt:lpstr>
      <vt:lpstr>Présentation PowerPoint</vt:lpstr>
      <vt:lpstr>Vers une problématique partagée</vt:lpstr>
      <vt:lpstr>Notre posture</vt:lpstr>
      <vt:lpstr>Présentation PowerPoint</vt:lpstr>
      <vt:lpstr>Le réseau IDEKI : une innovation pérenne</vt:lpstr>
      <vt:lpstr>Présentation PowerPoint</vt:lpstr>
      <vt:lpstr>Présentation PowerPoint</vt:lpstr>
      <vt:lpstr>Un colloque pluricatégoriel et de la production de savoirs…</vt:lpstr>
      <vt:lpstr>Présentation PowerPoint</vt:lpstr>
      <vt:lpstr>Une collection qui permet la publication : ID/Emergences, cheminements et constructions de savoirs aux éditions l’Harmattan </vt:lpstr>
      <vt:lpstr>Une collection qui permet la publication : ID/Emergences, cheminements et constructions de savoirs aux éditions l’Harmattan</vt:lpstr>
      <vt:lpstr>Spécificités fonctionnelles</vt:lpstr>
      <vt:lpstr>Différents groupes de professionnels en Posture de recherche et dans des temporalités différentes</vt:lpstr>
      <vt:lpstr>Des démarches de recherches-action-formation, des approches collaboratives</vt:lpstr>
      <vt:lpstr>Présentation PowerPoint</vt:lpstr>
      <vt:lpstr>Emergences de nouveaux concepts : « efficacité réflexive » </vt:lpstr>
      <vt:lpstr>Le concept d’« efficacité réflexive » comme outil d’analyse de processus de professionnalisation avec feed-back sur les dispositifs et les situations mobilisatrices de travail…</vt:lpstr>
      <vt:lpstr>Une méthode qui consiste à instaurer …</vt:lpstr>
      <vt:lpstr>Focus sur une recherche-action-formation hybridée avec les INFENES  Des groupes professionnels en posture de recherche pour apporter des réponses à des questions sociétales</vt:lpstr>
      <vt:lpstr>Différentes recherches menées en lien avec des dispositifs hybrides et numériques</vt:lpstr>
      <vt:lpstr>Le futur projet du laboratoire Cérep</vt:lpstr>
      <vt:lpstr>Dans le futur projet du laboratoire Cérep : Axe Epistémologies, Didactiques et Interdisciplinarités, lien avec le projet de la Maison des SHS URCA et l’orientation Territoires Apprenants et IDEKI</vt:lpstr>
      <vt:lpstr>Présentation PowerPoint</vt:lpstr>
      <vt:lpstr>Présentation PowerPoint</vt:lpstr>
      <vt:lpstr>Le Projet de recherche « EvalNut&amp;s : Nutrition et Sensorialité », convention de recherche entre l’URCA et le Cérep, la Maison de la Nutrition et le CHU de Reims.</vt:lpstr>
      <vt:lpstr>Des indicateurs en didactiques pour analyser « ce qui se joue » dans les situations mobilisatrices de travail (Frisch, 2020)</vt:lpstr>
      <vt:lpstr>Présentation PowerPoint</vt:lpstr>
      <vt:lpstr>Présentation PowerPoint</vt:lpstr>
      <vt:lpstr>Présentation PowerPoint</vt:lpstr>
      <vt:lpstr>Les exigences d’un travail de recherches en réseaux  </vt:lpstr>
      <vt:lpstr>En conclusion : Didactiques, métiers de l’humain et intelligence collective une posture éthique qui repose sur…</vt:lpstr>
      <vt:lpstr>Références bibliographiques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Muriel Frisch Cerep</dc:creator>
  <cp:lastModifiedBy>Victor Mastrangelo</cp:lastModifiedBy>
  <cp:revision>182</cp:revision>
  <dcterms:created xsi:type="dcterms:W3CDTF">2023-05-07T10:22:02Z</dcterms:created>
  <dcterms:modified xsi:type="dcterms:W3CDTF">2023-06-12T14:59:24Z</dcterms:modified>
</cp:coreProperties>
</file>